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96" r:id="rId2"/>
    <p:sldId id="306" r:id="rId3"/>
    <p:sldId id="308" r:id="rId4"/>
    <p:sldId id="362" r:id="rId5"/>
    <p:sldId id="307" r:id="rId6"/>
    <p:sldId id="332" r:id="rId7"/>
    <p:sldId id="335" r:id="rId8"/>
    <p:sldId id="334" r:id="rId9"/>
    <p:sldId id="283" r:id="rId10"/>
    <p:sldId id="363" r:id="rId11"/>
    <p:sldId id="303" r:id="rId12"/>
    <p:sldId id="342" r:id="rId13"/>
    <p:sldId id="348" r:id="rId14"/>
    <p:sldId id="350" r:id="rId15"/>
    <p:sldId id="341" r:id="rId16"/>
    <p:sldId id="297" r:id="rId17"/>
    <p:sldId id="398" r:id="rId18"/>
    <p:sldId id="364" r:id="rId19"/>
    <p:sldId id="386" r:id="rId20"/>
    <p:sldId id="388" r:id="rId21"/>
    <p:sldId id="389" r:id="rId22"/>
    <p:sldId id="391" r:id="rId23"/>
    <p:sldId id="399" r:id="rId24"/>
    <p:sldId id="393" r:id="rId25"/>
    <p:sldId id="390" r:id="rId26"/>
    <p:sldId id="401" r:id="rId27"/>
    <p:sldId id="351" r:id="rId28"/>
    <p:sldId id="402" r:id="rId29"/>
    <p:sldId id="404" r:id="rId3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0C8"/>
    <a:srgbClr val="6990C7"/>
    <a:srgbClr val="5793C9"/>
    <a:srgbClr val="EF84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03" autoAdjust="0"/>
    <p:restoredTop sz="97861" autoAdjust="0"/>
  </p:normalViewPr>
  <p:slideViewPr>
    <p:cSldViewPr snapToGrid="0">
      <p:cViewPr varScale="1">
        <p:scale>
          <a:sx n="82" d="100"/>
          <a:sy n="82" d="100"/>
        </p:scale>
        <p:origin x="811" y="72"/>
      </p:cViewPr>
      <p:guideLst>
        <p:guide orient="horz" pos="2160"/>
        <p:guide pos="3840"/>
      </p:guideLst>
    </p:cSldViewPr>
  </p:slideViewPr>
  <p:notesTextViewPr>
    <p:cViewPr>
      <p:scale>
        <a:sx n="1" d="1"/>
        <a:sy n="1" d="1"/>
      </p:scale>
      <p:origin x="0" y="0"/>
    </p:cViewPr>
  </p:notesTextViewPr>
  <p:notesViewPr>
    <p:cSldViewPr snapToGrid="0">
      <p:cViewPr>
        <p:scale>
          <a:sx n="69" d="100"/>
          <a:sy n="69" d="100"/>
        </p:scale>
        <p:origin x="2316" y="-60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7E1D58A-176C-4301-9CCA-F369FF37354D}" type="datetimeFigureOut">
              <a:rPr lang="en-GB" smtClean="0"/>
              <a:t>14/04/2026</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4E73372-0741-468B-A1E0-30964097BDAF}" type="slidenum">
              <a:rPr lang="en-GB" smtClean="0"/>
              <a:t>‹#›</a:t>
            </a:fld>
            <a:endParaRPr lang="en-GB" dirty="0"/>
          </a:p>
        </p:txBody>
      </p:sp>
    </p:spTree>
    <p:extLst>
      <p:ext uri="{BB962C8B-B14F-4D97-AF65-F5344CB8AC3E}">
        <p14:creationId xmlns:p14="http://schemas.microsoft.com/office/powerpoint/2010/main" val="521873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1</a:t>
            </a:fld>
            <a:endParaRPr lang="en-GB" dirty="0"/>
          </a:p>
        </p:txBody>
      </p:sp>
    </p:spTree>
    <p:extLst>
      <p:ext uri="{BB962C8B-B14F-4D97-AF65-F5344CB8AC3E}">
        <p14:creationId xmlns:p14="http://schemas.microsoft.com/office/powerpoint/2010/main" val="215096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A few claims were repudiated  - it did not meet the waiting period criteria</a:t>
            </a:r>
          </a:p>
        </p:txBody>
      </p:sp>
      <p:sp>
        <p:nvSpPr>
          <p:cNvPr id="4" name="Slide Number Placeholder 3"/>
          <p:cNvSpPr>
            <a:spLocks noGrp="1"/>
          </p:cNvSpPr>
          <p:nvPr>
            <p:ph type="sldNum" sz="quarter" idx="5"/>
          </p:nvPr>
        </p:nvSpPr>
        <p:spPr/>
        <p:txBody>
          <a:bodyPr/>
          <a:lstStyle/>
          <a:p>
            <a:fld id="{44E73372-0741-468B-A1E0-30964097BDAF}" type="slidenum">
              <a:rPr lang="en-GB" smtClean="0"/>
              <a:t>10</a:t>
            </a:fld>
            <a:endParaRPr lang="en-GB" dirty="0"/>
          </a:p>
        </p:txBody>
      </p:sp>
    </p:spTree>
    <p:extLst>
      <p:ext uri="{BB962C8B-B14F-4D97-AF65-F5344CB8AC3E}">
        <p14:creationId xmlns:p14="http://schemas.microsoft.com/office/powerpoint/2010/main" val="1786686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11</a:t>
            </a:fld>
            <a:endParaRPr lang="en-GB" dirty="0"/>
          </a:p>
        </p:txBody>
      </p:sp>
    </p:spTree>
    <p:extLst>
      <p:ext uri="{BB962C8B-B14F-4D97-AF65-F5344CB8AC3E}">
        <p14:creationId xmlns:p14="http://schemas.microsoft.com/office/powerpoint/2010/main" val="13030072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This is often the cause of family disputes.</a:t>
            </a:r>
          </a:p>
          <a:p>
            <a:r>
              <a:rPr lang="en-ZA" dirty="0"/>
              <a:t>Sometimes a family members pays the premium and then automatically assumes they will be entitled to be the beneficiary. </a:t>
            </a:r>
          </a:p>
          <a:p>
            <a:r>
              <a:rPr lang="en-ZA" dirty="0"/>
              <a:t>Surely the reason the premium was paid obo a family member is so that there is a benefit at the time of death so that a funeral can be arranged</a:t>
            </a:r>
          </a:p>
        </p:txBody>
      </p:sp>
      <p:sp>
        <p:nvSpPr>
          <p:cNvPr id="4" name="Slide Number Placeholder 3"/>
          <p:cNvSpPr>
            <a:spLocks noGrp="1"/>
          </p:cNvSpPr>
          <p:nvPr>
            <p:ph type="sldNum" sz="quarter" idx="5"/>
          </p:nvPr>
        </p:nvSpPr>
        <p:spPr/>
        <p:txBody>
          <a:bodyPr/>
          <a:lstStyle/>
          <a:p>
            <a:fld id="{44E73372-0741-468B-A1E0-30964097BDAF}" type="slidenum">
              <a:rPr lang="en-GB" smtClean="0"/>
              <a:t>12</a:t>
            </a:fld>
            <a:endParaRPr lang="en-GB" dirty="0"/>
          </a:p>
        </p:txBody>
      </p:sp>
    </p:spTree>
    <p:extLst>
      <p:ext uri="{BB962C8B-B14F-4D97-AF65-F5344CB8AC3E}">
        <p14:creationId xmlns:p14="http://schemas.microsoft.com/office/powerpoint/2010/main" val="7386939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13</a:t>
            </a:fld>
            <a:endParaRPr lang="en-GB" dirty="0"/>
          </a:p>
        </p:txBody>
      </p:sp>
    </p:spTree>
    <p:extLst>
      <p:ext uri="{BB962C8B-B14F-4D97-AF65-F5344CB8AC3E}">
        <p14:creationId xmlns:p14="http://schemas.microsoft.com/office/powerpoint/2010/main" val="1754693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r>
              <a:rPr lang="en-ZA" dirty="0"/>
              <a:t>There are a few people who asked if the benefits does not increase in line with the premium?</a:t>
            </a:r>
          </a:p>
          <a:p>
            <a:r>
              <a:rPr lang="en-ZA" dirty="0"/>
              <a:t>No it does not…It’s like  the price of a litre petrol right…..If the price goes up, you still only get a litre of petrol</a:t>
            </a:r>
          </a:p>
          <a:p>
            <a:r>
              <a:rPr lang="en-ZA" dirty="0"/>
              <a:t>The fact is – the benefit can increase to any amount but this will have an effect on the premium, Not everyone is able to afford a higher premium</a:t>
            </a:r>
          </a:p>
          <a:p>
            <a:r>
              <a:rPr lang="en-ZA" dirty="0"/>
              <a:t>In most cases the R20000 covers the cost of a very basic funeral. </a:t>
            </a:r>
          </a:p>
          <a:p>
            <a:r>
              <a:rPr lang="en-ZA" dirty="0"/>
              <a:t>So there is always the option of taking additional cover </a:t>
            </a:r>
          </a:p>
        </p:txBody>
      </p:sp>
      <p:sp>
        <p:nvSpPr>
          <p:cNvPr id="4" name="Slide Number Placeholder 3"/>
          <p:cNvSpPr>
            <a:spLocks noGrp="1"/>
          </p:cNvSpPr>
          <p:nvPr>
            <p:ph type="sldNum" sz="quarter" idx="5"/>
          </p:nvPr>
        </p:nvSpPr>
        <p:spPr/>
        <p:txBody>
          <a:bodyPr/>
          <a:lstStyle/>
          <a:p>
            <a:fld id="{44E73372-0741-468B-A1E0-30964097BDAF}" type="slidenum">
              <a:rPr lang="en-GB" smtClean="0"/>
              <a:t>14</a:t>
            </a:fld>
            <a:endParaRPr lang="en-GB" dirty="0"/>
          </a:p>
        </p:txBody>
      </p:sp>
    </p:spTree>
    <p:extLst>
      <p:ext uri="{BB962C8B-B14F-4D97-AF65-F5344CB8AC3E}">
        <p14:creationId xmlns:p14="http://schemas.microsoft.com/office/powerpoint/2010/main" val="296718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r>
              <a:rPr lang="en-US" dirty="0"/>
              <a:t>YOUR MEMBER NUMBER AND POLICY NUMBER ARE THE SAME</a:t>
            </a:r>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15</a:t>
            </a:fld>
            <a:endParaRPr lang="en-GB" dirty="0"/>
          </a:p>
        </p:txBody>
      </p:sp>
    </p:spTree>
    <p:extLst>
      <p:ext uri="{BB962C8B-B14F-4D97-AF65-F5344CB8AC3E}">
        <p14:creationId xmlns:p14="http://schemas.microsoft.com/office/powerpoint/2010/main" val="42231061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i="1" dirty="0">
                <a:latin typeface="Helvetica" panose="020B0604020202020204" pitchFamily="34" charset="0"/>
              </a:rPr>
              <a:t>24-hour trauma and HIV telephonic counselling available </a:t>
            </a:r>
          </a:p>
          <a:p>
            <a:pPr lvl="1">
              <a:lnSpc>
                <a:spcPct val="120000"/>
              </a:lnSpc>
              <a:buClr>
                <a:srgbClr val="5793C9"/>
              </a:buClr>
            </a:pPr>
            <a:r>
              <a:rPr lang="en-US" b="1" i="1" dirty="0">
                <a:latin typeface="Helvetica" panose="020B0604020202020204" pitchFamily="34" charset="0"/>
              </a:rPr>
              <a:t>- </a:t>
            </a:r>
            <a:r>
              <a:rPr lang="en-US" i="1" dirty="0">
                <a:latin typeface="Helvetica" panose="020B0604020202020204" pitchFamily="34" charset="0"/>
              </a:rPr>
              <a:t>Emergency assistance is provided in the form of 24-hour </a:t>
            </a:r>
          </a:p>
          <a:p>
            <a:pPr lvl="1">
              <a:lnSpc>
                <a:spcPct val="120000"/>
              </a:lnSpc>
              <a:buClr>
                <a:srgbClr val="5793C9"/>
              </a:buClr>
            </a:pPr>
            <a:r>
              <a:rPr lang="en-US" i="1" dirty="0">
                <a:latin typeface="Helvetica" panose="020B0604020202020204" pitchFamily="34" charset="0"/>
              </a:rPr>
              <a:t>    medical advice.</a:t>
            </a:r>
          </a:p>
          <a:p>
            <a:pPr lvl="1">
              <a:lnSpc>
                <a:spcPct val="120000"/>
              </a:lnSpc>
              <a:buClr>
                <a:srgbClr val="5793C9"/>
              </a:buClr>
            </a:pPr>
            <a:r>
              <a:rPr lang="en-US" i="1" dirty="0">
                <a:latin typeface="Helvetica" panose="020B0604020202020204" pitchFamily="34" charset="0"/>
              </a:rPr>
              <a:t> - Telephonic legal advice on any legal or property matter.</a:t>
            </a:r>
            <a:endParaRPr lang="en-US" dirty="0">
              <a:latin typeface="Helvetica"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dirty="0">
              <a:latin typeface="Helvetica" panose="020B0604020202020204" pitchFamily="34" charset="0"/>
            </a:endParaRPr>
          </a:p>
          <a:p>
            <a:r>
              <a:rPr lang="en-US" sz="1200" i="1" dirty="0">
                <a:latin typeface="Helvetica" panose="020B0604020202020204" pitchFamily="34" charset="0"/>
              </a:rPr>
              <a:t>24-hour emergency service is offered after a traumatic event that may 	have caused exposure to HIV.</a:t>
            </a:r>
          </a:p>
          <a:p>
            <a:endParaRPr lang="en-US" sz="1200" i="1" dirty="0">
              <a:latin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ZA" i="1" dirty="0"/>
              <a:t>There may some positive news on the voucher, we will keep you informed</a:t>
            </a:r>
          </a:p>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16</a:t>
            </a:fld>
            <a:endParaRPr lang="en-GB" dirty="0"/>
          </a:p>
        </p:txBody>
      </p:sp>
    </p:spTree>
    <p:extLst>
      <p:ext uri="{BB962C8B-B14F-4D97-AF65-F5344CB8AC3E}">
        <p14:creationId xmlns:p14="http://schemas.microsoft.com/office/powerpoint/2010/main" val="41883642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41F5C-1FC1-C692-04EA-EB63622AA1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0E5172-62A1-8012-3C24-11326E688AEB}"/>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65EE6510-4215-B16B-E058-FA048C20619C}"/>
              </a:ext>
            </a:extLst>
          </p:cNvPr>
          <p:cNvSpPr>
            <a:spLocks noGrp="1"/>
          </p:cNvSpPr>
          <p:nvPr>
            <p:ph type="body" idx="1"/>
          </p:nvPr>
        </p:nvSpPr>
        <p:spPr/>
        <p:txBody>
          <a:bodyPr/>
          <a:lstStyle/>
          <a:p>
            <a:r>
              <a:rPr lang="en-ZA" dirty="0"/>
              <a:t>7 repudiations due to waiting period, someone joins when they discover they are ill</a:t>
            </a:r>
          </a:p>
        </p:txBody>
      </p:sp>
      <p:sp>
        <p:nvSpPr>
          <p:cNvPr id="4" name="Slide Number Placeholder 3">
            <a:extLst>
              <a:ext uri="{FF2B5EF4-FFF2-40B4-BE49-F238E27FC236}">
                <a16:creationId xmlns:a16="http://schemas.microsoft.com/office/drawing/2014/main" id="{335948A3-E8E5-38B0-704D-BCB4FACDB75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02056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This part of the presentation deals with some frequently asked questions. We hope that the answers will provide some clarity</a:t>
            </a:r>
          </a:p>
        </p:txBody>
      </p:sp>
      <p:sp>
        <p:nvSpPr>
          <p:cNvPr id="4" name="Slide Number Placeholder 3"/>
          <p:cNvSpPr>
            <a:spLocks noGrp="1"/>
          </p:cNvSpPr>
          <p:nvPr>
            <p:ph type="sldNum" sz="quarter" idx="5"/>
          </p:nvPr>
        </p:nvSpPr>
        <p:spPr/>
        <p:txBody>
          <a:bodyPr/>
          <a:lstStyle/>
          <a:p>
            <a:fld id="{44E73372-0741-468B-A1E0-30964097BDAF}" type="slidenum">
              <a:rPr lang="en-GB" smtClean="0"/>
              <a:t>18</a:t>
            </a:fld>
            <a:endParaRPr lang="en-GB" dirty="0"/>
          </a:p>
        </p:txBody>
      </p:sp>
    </p:spTree>
    <p:extLst>
      <p:ext uri="{BB962C8B-B14F-4D97-AF65-F5344CB8AC3E}">
        <p14:creationId xmlns:p14="http://schemas.microsoft.com/office/powerpoint/2010/main" val="32995520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E82A1-507F-B3FE-763E-98E64EA10B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D79637-2A38-D713-F3B8-AC25CDFE4D34}"/>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25B50839-8B95-4A44-EA76-4981D49FB9DA}"/>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6FC7167C-2785-F641-71C2-D13D36FA212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6206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r>
              <a:rPr lang="en-ZA" dirty="0"/>
              <a:t>Good evening and thank you for joining the presentation. We have a full agenda and while the topics may not be exciting or entertaining, </a:t>
            </a:r>
            <a:r>
              <a:rPr lang="en-US" dirty="0"/>
              <a:t>it contains a lot of important, and detailed information. The</a:t>
            </a:r>
            <a:r>
              <a:rPr lang="en-ZA" dirty="0"/>
              <a:t> content is very important.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aim of this presentation to ensure that every member clearly understands how the NAC Burial Fund operates, what their responsibilities are, and how the Fund continues to serve its members responsibly and sustainably.”</a:t>
            </a:r>
          </a:p>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2</a:t>
            </a:fld>
            <a:endParaRPr lang="en-GB" dirty="0"/>
          </a:p>
        </p:txBody>
      </p:sp>
    </p:spTree>
    <p:extLst>
      <p:ext uri="{BB962C8B-B14F-4D97-AF65-F5344CB8AC3E}">
        <p14:creationId xmlns:p14="http://schemas.microsoft.com/office/powerpoint/2010/main" val="3493654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2AE3F-3DE6-5662-7091-DADF604281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4410C9-5F82-7D1A-A34A-5D410EED6DB1}"/>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7DBC5E10-13C6-838F-9A83-5FBB8BD85E3E}"/>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BBDFE96D-FD09-BDA3-E389-20C4EDDEDFA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40890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CD6C2-E47F-E786-54C4-1ACCDABC9B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80C9FD-B60C-FE15-383F-1752DEB443D3}"/>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E5D4C79B-EFA1-AA69-B899-62709059768C}"/>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29942564-A552-1C7A-C8B4-7C57104D092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19196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062C0-01FD-4C74-2A99-152CB9C3BD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84783C-C977-5799-BD26-AACBD5AA62BB}"/>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970735BD-F523-51B0-D776-55FA0844B3FB}"/>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0160A3F6-DDA1-12B4-5474-CE0A19A7BC5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48424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F2F51-5A32-4803-275C-A55BB5494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0AD316-7EF7-156F-4BCB-3C0D8DAC44D3}"/>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C582355D-3DE1-08E2-F59B-C21A3556404F}"/>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CE699E3F-BC18-9633-418B-077F534D4A6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69291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18562-4FD2-1612-C81A-12644B41BA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14B2C8-83AB-23DE-E255-6D4404A66D46}"/>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1ECCB665-309B-70C3-48A8-A292AC449CB1}"/>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97C45FFC-7D3D-CDAD-6B3C-31969EBAC53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01946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A5A34-03E4-093D-F604-FBCDFF5199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25ECC3-98AA-0D80-9A16-94C9EFF1B5C2}"/>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6BC2081D-F137-F842-7388-58BD9B82204C}"/>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B209188B-CE25-7FFE-E76F-B436E33098F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21678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C25EC-AA62-E6DA-2D25-346122772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4D1A61-9FC1-825D-9B2F-051AA6722C26}"/>
              </a:ext>
            </a:extLst>
          </p:cNvPr>
          <p:cNvSpPr>
            <a:spLocks noGrp="1" noRot="1" noChangeAspect="1"/>
          </p:cNvSpPr>
          <p:nvPr>
            <p:ph type="sldImg"/>
          </p:nvPr>
        </p:nvSpPr>
        <p:spPr/>
        <p:txBody>
          <a:bodyPr/>
          <a:lstStyle/>
          <a:p>
            <a:endParaRPr lang="en-ZA" dirty="0"/>
          </a:p>
        </p:txBody>
      </p:sp>
      <p:sp>
        <p:nvSpPr>
          <p:cNvPr id="3" name="Notes Placeholder 2">
            <a:extLst>
              <a:ext uri="{FF2B5EF4-FFF2-40B4-BE49-F238E27FC236}">
                <a16:creationId xmlns:a16="http://schemas.microsoft.com/office/drawing/2014/main" id="{5C67013F-E056-9A3E-BB03-44DF8A236EA4}"/>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07A5C398-E655-2C25-2106-4885CB92283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E73372-0741-468B-A1E0-30964097BDA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95087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27</a:t>
            </a:fld>
            <a:endParaRPr lang="en-GB" dirty="0"/>
          </a:p>
        </p:txBody>
      </p:sp>
    </p:spTree>
    <p:extLst>
      <p:ext uri="{BB962C8B-B14F-4D97-AF65-F5344CB8AC3E}">
        <p14:creationId xmlns:p14="http://schemas.microsoft.com/office/powerpoint/2010/main" val="13226101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8B77C-2ABC-66F7-D929-804EFB862F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8647E-59D3-712F-2631-64C0BC56DE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CEEE76-EA36-979B-A141-804F8C008F09}"/>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404B692A-4E69-D3A9-6D1A-0509BD5A59FE}"/>
              </a:ext>
            </a:extLst>
          </p:cNvPr>
          <p:cNvSpPr>
            <a:spLocks noGrp="1"/>
          </p:cNvSpPr>
          <p:nvPr>
            <p:ph type="sldNum" sz="quarter" idx="5"/>
          </p:nvPr>
        </p:nvSpPr>
        <p:spPr/>
        <p:txBody>
          <a:bodyPr/>
          <a:lstStyle/>
          <a:p>
            <a:fld id="{44E73372-0741-468B-A1E0-30964097BDAF}" type="slidenum">
              <a:rPr lang="en-GB" smtClean="0"/>
              <a:t>28</a:t>
            </a:fld>
            <a:endParaRPr lang="en-GB" dirty="0"/>
          </a:p>
        </p:txBody>
      </p:sp>
    </p:spTree>
    <p:extLst>
      <p:ext uri="{BB962C8B-B14F-4D97-AF65-F5344CB8AC3E}">
        <p14:creationId xmlns:p14="http://schemas.microsoft.com/office/powerpoint/2010/main" val="9497327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A22BB-F79A-CFBC-C7A3-83B679323F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4C623-8549-FC65-19A6-DCE8C2314E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454071-2815-18BC-7750-9B9B8B7F3496}"/>
              </a:ext>
            </a:extLst>
          </p:cNvPr>
          <p:cNvSpPr>
            <a:spLocks noGrp="1"/>
          </p:cNvSpPr>
          <p:nvPr>
            <p:ph type="body" idx="1"/>
          </p:nvPr>
        </p:nvSpPr>
        <p:spPr/>
        <p:txBody>
          <a:bodyPr/>
          <a:lstStyle/>
          <a:p>
            <a:endParaRPr lang="en-ZA" dirty="0"/>
          </a:p>
        </p:txBody>
      </p:sp>
      <p:sp>
        <p:nvSpPr>
          <p:cNvPr id="4" name="Slide Number Placeholder 3">
            <a:extLst>
              <a:ext uri="{FF2B5EF4-FFF2-40B4-BE49-F238E27FC236}">
                <a16:creationId xmlns:a16="http://schemas.microsoft.com/office/drawing/2014/main" id="{D4316F44-589B-27B7-392F-FBD5DA8828F9}"/>
              </a:ext>
            </a:extLst>
          </p:cNvPr>
          <p:cNvSpPr>
            <a:spLocks noGrp="1"/>
          </p:cNvSpPr>
          <p:nvPr>
            <p:ph type="sldNum" sz="quarter" idx="5"/>
          </p:nvPr>
        </p:nvSpPr>
        <p:spPr/>
        <p:txBody>
          <a:bodyPr/>
          <a:lstStyle/>
          <a:p>
            <a:fld id="{44E73372-0741-468B-A1E0-30964097BDAF}" type="slidenum">
              <a:rPr lang="en-GB" smtClean="0"/>
              <a:t>29</a:t>
            </a:fld>
            <a:endParaRPr lang="en-GB" dirty="0"/>
          </a:p>
        </p:txBody>
      </p:sp>
    </p:spTree>
    <p:extLst>
      <p:ext uri="{BB962C8B-B14F-4D97-AF65-F5344CB8AC3E}">
        <p14:creationId xmlns:p14="http://schemas.microsoft.com/office/powerpoint/2010/main" val="1234739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r>
              <a:rPr lang="en-US" dirty="0"/>
              <a:t>THE NACBFSA TEAM ENSURES THAT THE OPERATIONAL ASPECTS OF MANAGING THE SCHEME ARE PERFORMED ON A DAILY BASIS TO ENSURE THE SMOOTH RUNNING OF THE FUND.</a:t>
            </a:r>
          </a:p>
          <a:p>
            <a:r>
              <a:rPr lang="en-US" dirty="0"/>
              <a:t>THE TEAM ENSURES THAT ALL STATUTORY REQUIREMENTS ARE MET</a:t>
            </a:r>
          </a:p>
          <a:p>
            <a:r>
              <a:rPr lang="en-US" dirty="0"/>
              <a:t>WE OPERATE ON A REGULATED ENVIRONMENT</a:t>
            </a:r>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3</a:t>
            </a:fld>
            <a:endParaRPr lang="en-GB" dirty="0"/>
          </a:p>
        </p:txBody>
      </p:sp>
    </p:spTree>
    <p:extLst>
      <p:ext uri="{BB962C8B-B14F-4D97-AF65-F5344CB8AC3E}">
        <p14:creationId xmlns:p14="http://schemas.microsoft.com/office/powerpoint/2010/main" val="905991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8D9BB-ACAE-CAAD-0BFD-0204F905EB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72E59E-EB4B-BC8F-0EDF-22A0222ACE12}"/>
              </a:ext>
            </a:extLst>
          </p:cNvPr>
          <p:cNvSpPr>
            <a:spLocks noGrp="1" noRot="1" noChangeAspect="1"/>
          </p:cNvSpPr>
          <p:nvPr>
            <p:ph type="sldImg"/>
          </p:nvPr>
        </p:nvSpPr>
        <p:spPr>
          <a:xfrm>
            <a:off x="422275" y="1241425"/>
            <a:ext cx="5953125" cy="3349625"/>
          </a:xfrm>
        </p:spPr>
        <p:txBody>
          <a:bodyPr/>
          <a:lstStyle/>
          <a:p>
            <a:endParaRPr lang="en-ZA" dirty="0"/>
          </a:p>
        </p:txBody>
      </p:sp>
      <p:sp>
        <p:nvSpPr>
          <p:cNvPr id="3" name="Notes Placeholder 2">
            <a:extLst>
              <a:ext uri="{FF2B5EF4-FFF2-40B4-BE49-F238E27FC236}">
                <a16:creationId xmlns:a16="http://schemas.microsoft.com/office/drawing/2014/main" id="{1B2E8999-C392-6F34-69E7-A6CF87E68063}"/>
              </a:ext>
            </a:extLst>
          </p:cNvPr>
          <p:cNvSpPr>
            <a:spLocks noGrp="1"/>
          </p:cNvSpPr>
          <p:nvPr>
            <p:ph type="body" idx="1"/>
          </p:nvPr>
        </p:nvSpPr>
        <p:spPr/>
        <p:txBody>
          <a:bodyPr/>
          <a:lstStyle/>
          <a:p>
            <a:r>
              <a:rPr lang="en-ZA" dirty="0"/>
              <a:t>Many things have changed over the years. The Fund is definitely not the same as it was 93 years ago</a:t>
            </a:r>
          </a:p>
        </p:txBody>
      </p:sp>
      <p:sp>
        <p:nvSpPr>
          <p:cNvPr id="4" name="Slide Number Placeholder 3">
            <a:extLst>
              <a:ext uri="{FF2B5EF4-FFF2-40B4-BE49-F238E27FC236}">
                <a16:creationId xmlns:a16="http://schemas.microsoft.com/office/drawing/2014/main" id="{469556CB-B142-7881-1DE6-E4AB97F3F387}"/>
              </a:ext>
            </a:extLst>
          </p:cNvPr>
          <p:cNvSpPr>
            <a:spLocks noGrp="1"/>
          </p:cNvSpPr>
          <p:nvPr>
            <p:ph type="sldNum" sz="quarter" idx="5"/>
          </p:nvPr>
        </p:nvSpPr>
        <p:spPr/>
        <p:txBody>
          <a:bodyPr/>
          <a:lstStyle/>
          <a:p>
            <a:fld id="{44E73372-0741-468B-A1E0-30964097BDAF}" type="slidenum">
              <a:rPr lang="en-GB" smtClean="0"/>
              <a:t>4</a:t>
            </a:fld>
            <a:endParaRPr lang="en-GB" dirty="0"/>
          </a:p>
        </p:txBody>
      </p:sp>
    </p:spTree>
    <p:extLst>
      <p:ext uri="{BB962C8B-B14F-4D97-AF65-F5344CB8AC3E}">
        <p14:creationId xmlns:p14="http://schemas.microsoft.com/office/powerpoint/2010/main" val="1306568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Please remember that it is each member’s responsibility to ensure their premium is paid on time and that their personal details and beneficiary information are kept up to date.”</a:t>
            </a:r>
          </a:p>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5</a:t>
            </a:fld>
            <a:endParaRPr lang="en-GB" dirty="0"/>
          </a:p>
        </p:txBody>
      </p:sp>
    </p:spTree>
    <p:extLst>
      <p:ext uri="{BB962C8B-B14F-4D97-AF65-F5344CB8AC3E}">
        <p14:creationId xmlns:p14="http://schemas.microsoft.com/office/powerpoint/2010/main" val="3735061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r>
              <a:rPr lang="en-ZA" dirty="0"/>
              <a:t>Lesaka – reference to Easypay branding change</a:t>
            </a:r>
          </a:p>
          <a:p>
            <a:r>
              <a:rPr lang="en-ZA" dirty="0"/>
              <a:t>Know your member number</a:t>
            </a:r>
          </a:p>
        </p:txBody>
      </p:sp>
      <p:sp>
        <p:nvSpPr>
          <p:cNvPr id="4" name="Slide Number Placeholder 3"/>
          <p:cNvSpPr>
            <a:spLocks noGrp="1"/>
          </p:cNvSpPr>
          <p:nvPr>
            <p:ph type="sldNum" sz="quarter" idx="5"/>
          </p:nvPr>
        </p:nvSpPr>
        <p:spPr/>
        <p:txBody>
          <a:bodyPr/>
          <a:lstStyle/>
          <a:p>
            <a:fld id="{44E73372-0741-468B-A1E0-30964097BDAF}" type="slidenum">
              <a:rPr lang="en-GB" smtClean="0"/>
              <a:t>6</a:t>
            </a:fld>
            <a:endParaRPr lang="en-GB" dirty="0"/>
          </a:p>
        </p:txBody>
      </p:sp>
    </p:spTree>
    <p:extLst>
      <p:ext uri="{BB962C8B-B14F-4D97-AF65-F5344CB8AC3E}">
        <p14:creationId xmlns:p14="http://schemas.microsoft.com/office/powerpoint/2010/main" val="1104644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44E73372-0741-468B-A1E0-30964097BDAF}" type="slidenum">
              <a:rPr lang="en-GB" smtClean="0"/>
              <a:t>7</a:t>
            </a:fld>
            <a:endParaRPr lang="en-GB" dirty="0"/>
          </a:p>
        </p:txBody>
      </p:sp>
    </p:spTree>
    <p:extLst>
      <p:ext uri="{BB962C8B-B14F-4D97-AF65-F5344CB8AC3E}">
        <p14:creationId xmlns:p14="http://schemas.microsoft.com/office/powerpoint/2010/main" val="3431578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ZA" dirty="0"/>
          </a:p>
        </p:txBody>
      </p:sp>
      <p:sp>
        <p:nvSpPr>
          <p:cNvPr id="3" name="Notes Placeholder 2"/>
          <p:cNvSpPr>
            <a:spLocks noGrp="1"/>
          </p:cNvSpPr>
          <p:nvPr>
            <p:ph type="body" idx="1"/>
          </p:nvPr>
        </p:nvSpPr>
        <p:spPr/>
        <p:txBody>
          <a:bodyPr/>
          <a:lstStyle/>
          <a:p>
            <a:r>
              <a:rPr lang="en-ZA" dirty="0"/>
              <a:t>remember that there is no ceasing age and no cash or cancellation benefit.</a:t>
            </a:r>
          </a:p>
          <a:p>
            <a:r>
              <a:rPr lang="en-ZA" dirty="0"/>
              <a:t>So it does not matter how many years you’ve been in the Fund…you continue paying until death</a:t>
            </a:r>
          </a:p>
          <a:p>
            <a:r>
              <a:rPr lang="en-ZA" dirty="0"/>
              <a:t>That is the basis on any insurance product</a:t>
            </a:r>
          </a:p>
          <a:p>
            <a:endParaRPr lang="en-ZA" dirty="0"/>
          </a:p>
        </p:txBody>
      </p:sp>
      <p:sp>
        <p:nvSpPr>
          <p:cNvPr id="4" name="Slide Number Placeholder 3"/>
          <p:cNvSpPr>
            <a:spLocks noGrp="1"/>
          </p:cNvSpPr>
          <p:nvPr>
            <p:ph type="sldNum" sz="quarter" idx="5"/>
          </p:nvPr>
        </p:nvSpPr>
        <p:spPr/>
        <p:txBody>
          <a:bodyPr/>
          <a:lstStyle/>
          <a:p>
            <a:fld id="{44E73372-0741-468B-A1E0-30964097BDAF}" type="slidenum">
              <a:rPr lang="en-GB" smtClean="0"/>
              <a:t>8</a:t>
            </a:fld>
            <a:endParaRPr lang="en-GB" dirty="0"/>
          </a:p>
        </p:txBody>
      </p:sp>
    </p:spTree>
    <p:extLst>
      <p:ext uri="{BB962C8B-B14F-4D97-AF65-F5344CB8AC3E}">
        <p14:creationId xmlns:p14="http://schemas.microsoft.com/office/powerpoint/2010/main" val="3033222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44E73372-0741-468B-A1E0-30964097BDAF}" type="slidenum">
              <a:rPr lang="en-GB" smtClean="0"/>
              <a:t>9</a:t>
            </a:fld>
            <a:endParaRPr lang="en-GB" dirty="0"/>
          </a:p>
        </p:txBody>
      </p:sp>
    </p:spTree>
    <p:extLst>
      <p:ext uri="{BB962C8B-B14F-4D97-AF65-F5344CB8AC3E}">
        <p14:creationId xmlns:p14="http://schemas.microsoft.com/office/powerpoint/2010/main" val="806151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E7A9D-ED64-4050-9BF6-5D2857843A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4D2986-6F14-403C-8844-AF502C03E7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857FA49-2F73-43D9-8F18-890A80AEBB7C}"/>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5" name="Footer Placeholder 4">
            <a:extLst>
              <a:ext uri="{FF2B5EF4-FFF2-40B4-BE49-F238E27FC236}">
                <a16:creationId xmlns:a16="http://schemas.microsoft.com/office/drawing/2014/main" id="{9780F11A-58B1-44C7-890E-76B6A519B47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1023F2C-1879-42FA-9D16-6BD9E6BBF9CA}"/>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93670575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7939A-D4EB-4FCE-8C29-6CE3E9623C7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8BAB70-403D-4464-8763-0613E2DDB0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0F6198-8735-46EB-9B08-CB540CDF1D65}"/>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5" name="Footer Placeholder 4">
            <a:extLst>
              <a:ext uri="{FF2B5EF4-FFF2-40B4-BE49-F238E27FC236}">
                <a16:creationId xmlns:a16="http://schemas.microsoft.com/office/drawing/2014/main" id="{1C98E4CB-5ADB-43F1-AF31-18C78A954E6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1A3270F-894C-45F1-AEB0-E5C8259BB594}"/>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64019171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799DDE-83AB-4E9C-9DE6-496D32FA18F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A3B449-DE3C-4046-A6C9-4D0FEA4214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F3DC0B-038F-4BDA-9C5E-8E677A15816A}"/>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5" name="Footer Placeholder 4">
            <a:extLst>
              <a:ext uri="{FF2B5EF4-FFF2-40B4-BE49-F238E27FC236}">
                <a16:creationId xmlns:a16="http://schemas.microsoft.com/office/drawing/2014/main" id="{3A8415E2-05B1-43F2-B14E-B5C255BF193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0CDC50F-9498-43B1-AD2A-EC5AAEDB0205}"/>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2713285584"/>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C0A1-6C64-4015-AD30-BABB699642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43EF99-627D-4DE8-987D-69C15C4E0D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88BA7E-C9C3-49CC-96C8-D8DE158B5D9D}"/>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5" name="Footer Placeholder 4">
            <a:extLst>
              <a:ext uri="{FF2B5EF4-FFF2-40B4-BE49-F238E27FC236}">
                <a16:creationId xmlns:a16="http://schemas.microsoft.com/office/drawing/2014/main" id="{8BB16E29-74F1-49EB-8879-E61A47BB735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ADC7BB5-32B3-4AD4-B446-672FE41031F7}"/>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1515744416"/>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EE5F7-EB07-485D-A1E2-2D52CDBA76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EA872B4-9E36-4E86-9A45-CEE67AA031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1B1174-5FAD-4176-8CEC-75A42F4DF090}"/>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5" name="Footer Placeholder 4">
            <a:extLst>
              <a:ext uri="{FF2B5EF4-FFF2-40B4-BE49-F238E27FC236}">
                <a16:creationId xmlns:a16="http://schemas.microsoft.com/office/drawing/2014/main" id="{C87D579B-5319-4940-9B7F-5C80C19A47B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F61FDF1-5E13-463A-8302-95BF5B3A14E2}"/>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41484567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D58E-78D1-4C74-A7BB-8C1C51BB86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E59427E-BFAE-4A33-961A-80D6C1614E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9656120-416C-45FD-BF19-B7AF27D0D0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32F3C7C-3235-4820-83E4-1EDB97A2927D}"/>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6" name="Footer Placeholder 5">
            <a:extLst>
              <a:ext uri="{FF2B5EF4-FFF2-40B4-BE49-F238E27FC236}">
                <a16:creationId xmlns:a16="http://schemas.microsoft.com/office/drawing/2014/main" id="{48139CCC-14F7-4EC3-B8E5-52B24775E5A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CA8225B-F7A9-4F55-A4F0-6752EBDCAB6B}"/>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313092541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24646-353A-47B0-AF28-2E3A0C15D80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6FE41B-3749-4890-99AB-BF8E66AD10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5E78FB-43E3-4D44-93A8-82F79FE151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2BE0ECB-62C9-43DC-A314-F898145DEB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D4F8E7-3F0A-4117-8F25-E27AC0FE49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27DA94A-FA93-4B29-A6CE-F0401768521D}"/>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8" name="Footer Placeholder 7">
            <a:extLst>
              <a:ext uri="{FF2B5EF4-FFF2-40B4-BE49-F238E27FC236}">
                <a16:creationId xmlns:a16="http://schemas.microsoft.com/office/drawing/2014/main" id="{A456FD25-94CD-4411-A941-150ADE0D7B55}"/>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DFD38EF4-6F26-4D18-B533-C363D2C7D3B9}"/>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80921371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282E-485E-497B-9BAD-1CC2ABB8FC5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0BD1EDA-5D50-41F0-90FE-033660570C83}"/>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4" name="Footer Placeholder 3">
            <a:extLst>
              <a:ext uri="{FF2B5EF4-FFF2-40B4-BE49-F238E27FC236}">
                <a16:creationId xmlns:a16="http://schemas.microsoft.com/office/drawing/2014/main" id="{2B6FFD4E-2D55-4546-8678-9E512C5B464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3250D9A-7AEA-4960-B64D-6EF3C49B6207}"/>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3047451307"/>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3FA5AA-ABC5-4E44-86C0-DD95B4A3F2E3}"/>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3" name="Footer Placeholder 2">
            <a:extLst>
              <a:ext uri="{FF2B5EF4-FFF2-40B4-BE49-F238E27FC236}">
                <a16:creationId xmlns:a16="http://schemas.microsoft.com/office/drawing/2014/main" id="{6FAD89F5-4829-409B-B7B0-BE4FF2538093}"/>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549B6B54-0E53-428D-ABFA-31306F52BFBA}"/>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142902899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592F-7746-4D89-80A8-0ABE0E5B76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8241B07-E43D-4427-AAB7-B7DEB964E3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4B4881-7701-41EE-B5F8-7371787A77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FDB9B-0A45-4029-A9F1-E084A14C5D6E}"/>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6" name="Footer Placeholder 5">
            <a:extLst>
              <a:ext uri="{FF2B5EF4-FFF2-40B4-BE49-F238E27FC236}">
                <a16:creationId xmlns:a16="http://schemas.microsoft.com/office/drawing/2014/main" id="{D3FDA1A0-5F94-487F-AA8E-1C75F61F885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4883665-BC9B-447C-8E97-FFDB2FEC6F51}"/>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384464895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CD74A-937B-49DA-AAE6-ECDD44EFD5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7759ED8-0450-4995-ABED-C0746D8670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BD5A9760-BA68-497B-AF2F-9670CEDC2A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0BA987-1BDC-4BED-BC79-9F3FFB514BC6}"/>
              </a:ext>
            </a:extLst>
          </p:cNvPr>
          <p:cNvSpPr>
            <a:spLocks noGrp="1"/>
          </p:cNvSpPr>
          <p:nvPr>
            <p:ph type="dt" sz="half" idx="10"/>
          </p:nvPr>
        </p:nvSpPr>
        <p:spPr/>
        <p:txBody>
          <a:bodyPr/>
          <a:lstStyle/>
          <a:p>
            <a:fld id="{0A8678F0-4145-4394-BBBD-57D434F01BB0}" type="datetimeFigureOut">
              <a:rPr lang="en-GB" smtClean="0"/>
              <a:t>14/04/2026</a:t>
            </a:fld>
            <a:endParaRPr lang="en-GB" dirty="0"/>
          </a:p>
        </p:txBody>
      </p:sp>
      <p:sp>
        <p:nvSpPr>
          <p:cNvPr id="6" name="Footer Placeholder 5">
            <a:extLst>
              <a:ext uri="{FF2B5EF4-FFF2-40B4-BE49-F238E27FC236}">
                <a16:creationId xmlns:a16="http://schemas.microsoft.com/office/drawing/2014/main" id="{77B122AF-A835-4775-9332-D5BE8069C15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7FBB517-6F8A-44F2-A4BF-59D424B44950}"/>
              </a:ext>
            </a:extLst>
          </p:cNvPr>
          <p:cNvSpPr>
            <a:spLocks noGrp="1"/>
          </p:cNvSpPr>
          <p:nvPr>
            <p:ph type="sldNum" sz="quarter" idx="12"/>
          </p:nvPr>
        </p:nvSpPr>
        <p:spPr/>
        <p:txBody>
          <a:bodyPr/>
          <a:lstStyle/>
          <a:p>
            <a:fld id="{3C7C1CB0-758C-4E36-83CE-B4F7DA141C66}" type="slidenum">
              <a:rPr lang="en-GB" smtClean="0"/>
              <a:t>‹#›</a:t>
            </a:fld>
            <a:endParaRPr lang="en-GB" dirty="0"/>
          </a:p>
        </p:txBody>
      </p:sp>
    </p:spTree>
    <p:extLst>
      <p:ext uri="{BB962C8B-B14F-4D97-AF65-F5344CB8AC3E}">
        <p14:creationId xmlns:p14="http://schemas.microsoft.com/office/powerpoint/2010/main" val="233158312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4EBE90-96B3-45E4-AE62-67C2E0C2B5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80D102-FA18-4947-B3E6-A8B08F3F03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5347A5-FB31-4DFD-A8DD-E2D127D9BD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8678F0-4145-4394-BBBD-57D434F01BB0}" type="datetimeFigureOut">
              <a:rPr lang="en-GB" smtClean="0"/>
              <a:t>14/04/2026</a:t>
            </a:fld>
            <a:endParaRPr lang="en-GB" dirty="0"/>
          </a:p>
        </p:txBody>
      </p:sp>
      <p:sp>
        <p:nvSpPr>
          <p:cNvPr id="5" name="Footer Placeholder 4">
            <a:extLst>
              <a:ext uri="{FF2B5EF4-FFF2-40B4-BE49-F238E27FC236}">
                <a16:creationId xmlns:a16="http://schemas.microsoft.com/office/drawing/2014/main" id="{2738CBE4-EA3C-4D99-922E-2F042AC66D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0452365-FE49-4113-B9D8-176E0C708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C1CB0-758C-4E36-83CE-B4F7DA141C66}" type="slidenum">
              <a:rPr lang="en-GB" smtClean="0"/>
              <a:t>‹#›</a:t>
            </a:fld>
            <a:endParaRPr lang="en-GB" dirty="0"/>
          </a:p>
        </p:txBody>
      </p:sp>
    </p:spTree>
    <p:extLst>
      <p:ext uri="{BB962C8B-B14F-4D97-AF65-F5344CB8AC3E}">
        <p14:creationId xmlns:p14="http://schemas.microsoft.com/office/powerpoint/2010/main" val="63583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250"/>
    </mc:Choice>
    <mc:Fallback xmlns="">
      <p:transition spd="slow"/>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nacbf@fmscenta.co.za"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mailto:nacbf@fmscenta.co.za"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mailto:nacbf@fmscenta.co.za"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mailto:burial@nac-sa.org.za" TargetMode="External"/><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burial@nac-sa.org.z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61D35654-EFF2-CDEA-18DE-DBE3D82BCEC8}"/>
              </a:ext>
            </a:extLst>
          </p:cNvPr>
          <p:cNvSpPr txBox="1"/>
          <p:nvPr/>
        </p:nvSpPr>
        <p:spPr>
          <a:xfrm>
            <a:off x="-84525" y="888929"/>
            <a:ext cx="12192000" cy="2215991"/>
          </a:xfrm>
          <a:prstGeom prst="rect">
            <a:avLst/>
          </a:prstGeom>
          <a:noFill/>
        </p:spPr>
        <p:txBody>
          <a:bodyPr wrap="square" rtlCol="0">
            <a:spAutoFit/>
            <a:scene3d>
              <a:camera prst="orthographicFront"/>
              <a:lightRig rig="threePt" dir="t"/>
            </a:scene3d>
            <a:sp3d extrusionH="57150">
              <a:bevelT w="38100" h="38100" prst="angle"/>
              <a:bevelB w="38100" h="38100" prst="convex"/>
            </a:sp3d>
          </a:bodyPr>
          <a:lstStyle/>
          <a:p>
            <a:pPr algn="ctr">
              <a:defRPr/>
            </a:pPr>
            <a:r>
              <a:rPr lang="en-GB" sz="7200" b="1" dirty="0">
                <a:solidFill>
                  <a:srgbClr val="6990C7"/>
                </a:solidFill>
                <a:latin typeface="Arial Narrow" panose="020B0604020202020204" pitchFamily="34" charset="0"/>
                <a:cs typeface="Arial Narrow" panose="020B0604020202020204" pitchFamily="34" charset="0"/>
              </a:rPr>
              <a:t>NAC BURIAL FUND </a:t>
            </a:r>
          </a:p>
          <a:p>
            <a:pPr algn="ctr">
              <a:defRPr/>
            </a:pPr>
            <a:r>
              <a:rPr lang="en-GB" sz="6600" b="1" dirty="0">
                <a:solidFill>
                  <a:srgbClr val="6990C7"/>
                </a:solidFill>
                <a:latin typeface="Arial Narrow" panose="020B0604020202020204" pitchFamily="34" charset="0"/>
                <a:cs typeface="Arial Narrow" panose="020B0604020202020204" pitchFamily="34" charset="0"/>
              </a:rPr>
              <a:t>SOUTH AFRICA</a:t>
            </a:r>
          </a:p>
        </p:txBody>
      </p:sp>
      <p:sp>
        <p:nvSpPr>
          <p:cNvPr id="3" name="TextBox 2">
            <a:extLst>
              <a:ext uri="{FF2B5EF4-FFF2-40B4-BE49-F238E27FC236}">
                <a16:creationId xmlns:a16="http://schemas.microsoft.com/office/drawing/2014/main" id="{075E94B2-821E-68FA-C92A-7E6E1924FF71}"/>
              </a:ext>
            </a:extLst>
          </p:cNvPr>
          <p:cNvSpPr txBox="1"/>
          <p:nvPr/>
        </p:nvSpPr>
        <p:spPr>
          <a:xfrm>
            <a:off x="0" y="3241730"/>
            <a:ext cx="12192000" cy="2862322"/>
          </a:xfrm>
          <a:prstGeom prst="rect">
            <a:avLst/>
          </a:prstGeom>
          <a:noFill/>
        </p:spPr>
        <p:txBody>
          <a:bodyPr wrap="square" rtlCol="0">
            <a:spAutoFit/>
            <a:scene3d>
              <a:camera prst="orthographicFront"/>
              <a:lightRig rig="threePt" dir="t"/>
            </a:scene3d>
            <a:sp3d extrusionH="57150">
              <a:bevelT w="38100" h="38100" prst="angle"/>
              <a:bevelB w="38100" h="38100" prst="convex"/>
            </a:sp3d>
          </a:bodyPr>
          <a:lstStyle/>
          <a:p>
            <a:pPr algn="ctr">
              <a:defRPr/>
            </a:pPr>
            <a:r>
              <a:rPr lang="en-GB" sz="7200" b="1" dirty="0">
                <a:solidFill>
                  <a:srgbClr val="6990C7"/>
                </a:solidFill>
                <a:latin typeface="Arial Narrow" panose="020B0604020202020204" pitchFamily="34" charset="0"/>
                <a:cs typeface="Arial Narrow" panose="020B0604020202020204" pitchFamily="34" charset="0"/>
              </a:rPr>
              <a:t>PRESENTATION</a:t>
            </a:r>
          </a:p>
          <a:p>
            <a:pPr algn="ctr">
              <a:defRPr/>
            </a:pPr>
            <a:r>
              <a:rPr lang="en-GB" sz="3600" b="1" dirty="0">
                <a:solidFill>
                  <a:srgbClr val="6990C7"/>
                </a:solidFill>
                <a:latin typeface="Arial Narrow" panose="020B0604020202020204" pitchFamily="34" charset="0"/>
                <a:cs typeface="Arial Narrow" panose="020B0604020202020204" pitchFamily="34" charset="0"/>
              </a:rPr>
              <a:t>(FOR SOUTH AFRICAN MEMBERS ONLY)</a:t>
            </a:r>
          </a:p>
          <a:p>
            <a:pPr algn="ctr">
              <a:defRPr/>
            </a:pPr>
            <a:endParaRPr lang="en-GB" sz="3600" b="1" dirty="0">
              <a:solidFill>
                <a:srgbClr val="6990C7"/>
              </a:solidFill>
              <a:latin typeface="Arial Narrow" panose="020B0604020202020204" pitchFamily="34" charset="0"/>
              <a:cs typeface="Arial Narrow" panose="020B0604020202020204" pitchFamily="34" charset="0"/>
            </a:endParaRPr>
          </a:p>
          <a:p>
            <a:pPr algn="ctr">
              <a:defRPr/>
            </a:pPr>
            <a:r>
              <a:rPr lang="en-GB" sz="3600" b="1" dirty="0">
                <a:solidFill>
                  <a:srgbClr val="6990C7"/>
                </a:solidFill>
                <a:latin typeface="Arial Narrow" panose="020B0604020202020204" pitchFamily="34" charset="0"/>
                <a:cs typeface="Arial Narrow" panose="020B0604020202020204" pitchFamily="34" charset="0"/>
              </a:rPr>
              <a:t>TUESDAY, 14 APRIL 2026</a:t>
            </a:r>
            <a:endParaRPr lang="en-GB" sz="3200" b="1" dirty="0">
              <a:solidFill>
                <a:srgbClr val="6990C7"/>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78516106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6EE79A-A847-2696-BD99-1EC7EFF52176}"/>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7EAEEB43-E5D7-2ABA-ED35-CD81AD4D3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0">
            <a:extLst>
              <a:ext uri="{FF2B5EF4-FFF2-40B4-BE49-F238E27FC236}">
                <a16:creationId xmlns:a16="http://schemas.microsoft.com/office/drawing/2014/main" id="{F984CFE0-89D8-F8FA-0B14-A12E3E883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4E80A8E-9A1A-17B6-54FD-1C41DD71D8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0DB9E30-B20B-7F14-A961-62EAB0CCF7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2F497202-7E26-0DDC-F8F1-4B6FF26B4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B0C1BC8C-9371-2932-2064-CD4B232D28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Isosceles Triangle 20">
            <a:extLst>
              <a:ext uri="{FF2B5EF4-FFF2-40B4-BE49-F238E27FC236}">
                <a16:creationId xmlns:a16="http://schemas.microsoft.com/office/drawing/2014/main" id="{2692F13A-D191-B5C9-4263-AFAB81DC8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9">
            <a:extLst>
              <a:ext uri="{FF2B5EF4-FFF2-40B4-BE49-F238E27FC236}">
                <a16:creationId xmlns:a16="http://schemas.microsoft.com/office/drawing/2014/main" id="{58AB4096-90DA-6F50-128C-8A4885A03B9A}"/>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endParaRPr lang="en-GB" dirty="0"/>
          </a:p>
        </p:txBody>
      </p:sp>
      <p:sp>
        <p:nvSpPr>
          <p:cNvPr id="8" name="TextBox 7">
            <a:extLst>
              <a:ext uri="{FF2B5EF4-FFF2-40B4-BE49-F238E27FC236}">
                <a16:creationId xmlns:a16="http://schemas.microsoft.com/office/drawing/2014/main" id="{8BE9D8CD-497F-983E-C073-DFC4522F3F1E}"/>
              </a:ext>
            </a:extLst>
          </p:cNvPr>
          <p:cNvSpPr txBox="1"/>
          <p:nvPr/>
        </p:nvSpPr>
        <p:spPr>
          <a:xfrm>
            <a:off x="1541254" y="383137"/>
            <a:ext cx="8241102" cy="1200329"/>
          </a:xfrm>
          <a:prstGeom prst="rect">
            <a:avLst/>
          </a:prstGeom>
          <a:noFill/>
        </p:spPr>
        <p:txBody>
          <a:bodyPr wrap="square" rtlCol="0">
            <a:spAutoFit/>
          </a:bodyPr>
          <a:lstStyle/>
          <a:p>
            <a:pPr algn="ctr"/>
            <a:r>
              <a:rPr lang="en-GB" sz="3600" b="1" dirty="0">
                <a:solidFill>
                  <a:srgbClr val="6990C7"/>
                </a:solidFill>
                <a:latin typeface="Arial Narrow" panose="020B0604020202020204" pitchFamily="34" charset="0"/>
                <a:cs typeface="Arial Narrow" panose="020B0604020202020204" pitchFamily="34" charset="0"/>
              </a:rPr>
              <a:t>NEW APPLICATIONS</a:t>
            </a:r>
          </a:p>
          <a:p>
            <a:pPr algn="ctr"/>
            <a:r>
              <a:rPr lang="en-GB" sz="3600" b="1" dirty="0">
                <a:solidFill>
                  <a:srgbClr val="6990C7"/>
                </a:solidFill>
                <a:latin typeface="Arial Narrow" panose="020B0604020202020204" pitchFamily="34" charset="0"/>
                <a:cs typeface="Arial Narrow" panose="020B0604020202020204" pitchFamily="34" charset="0"/>
              </a:rPr>
              <a:t>WAITING PERIODS</a:t>
            </a:r>
          </a:p>
        </p:txBody>
      </p:sp>
      <p:sp>
        <p:nvSpPr>
          <p:cNvPr id="24" name="Inhaltsplatzhalter 2">
            <a:extLst>
              <a:ext uri="{FF2B5EF4-FFF2-40B4-BE49-F238E27FC236}">
                <a16:creationId xmlns:a16="http://schemas.microsoft.com/office/drawing/2014/main" id="{8F109872-E897-D554-D592-598BB3857A98}"/>
              </a:ext>
            </a:extLst>
          </p:cNvPr>
          <p:cNvSpPr txBox="1">
            <a:spLocks/>
          </p:cNvSpPr>
          <p:nvPr/>
        </p:nvSpPr>
        <p:spPr bwMode="auto">
          <a:xfrm>
            <a:off x="678611" y="1477956"/>
            <a:ext cx="10885715" cy="4180912"/>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1" fontAlgn="base" hangingPunct="1">
              <a:lnSpc>
                <a:spcPts val="3000"/>
              </a:lnSpc>
              <a:spcBef>
                <a:spcPct val="0"/>
              </a:spcBef>
              <a:spcAft>
                <a:spcPts val="1000"/>
              </a:spcAft>
              <a:buClr>
                <a:srgbClr val="6990C7"/>
              </a:buClr>
              <a:buFont typeface="Wingdings" pitchFamily="2" charset="2"/>
              <a:buChar char="n"/>
              <a:defRPr sz="26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lnSpc>
                <a:spcPts val="3000"/>
              </a:lnSpc>
              <a:spcBef>
                <a:spcPct val="0"/>
              </a:spcBef>
              <a:spcAft>
                <a:spcPts val="1000"/>
              </a:spcAft>
              <a:buChar char="–"/>
              <a:defRPr sz="26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ts val="3000"/>
              </a:lnSpc>
              <a:spcBef>
                <a:spcPct val="0"/>
              </a:spcBef>
              <a:spcAft>
                <a:spcPts val="1000"/>
              </a:spcAft>
              <a:defRPr>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defRPr sz="2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defRPr>
                <a:solidFill>
                  <a:schemeClr val="tx1"/>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defRPr>
                <a:solidFill>
                  <a:schemeClr val="tx1"/>
                </a:solidFill>
                <a:latin typeface="+mn-lt"/>
                <a:ea typeface="+mn-ea"/>
              </a:defRPr>
            </a:lvl6pPr>
            <a:lvl7pPr marL="2971800" indent="-228600" algn="l" rtl="0" eaLnBrk="1" fontAlgn="base" hangingPunct="1">
              <a:spcBef>
                <a:spcPct val="20000"/>
              </a:spcBef>
              <a:spcAft>
                <a:spcPct val="0"/>
              </a:spcAft>
              <a:defRPr>
                <a:solidFill>
                  <a:schemeClr val="tx1"/>
                </a:solidFill>
                <a:latin typeface="+mn-lt"/>
                <a:ea typeface="+mn-ea"/>
              </a:defRPr>
            </a:lvl7pPr>
            <a:lvl8pPr marL="3429000" indent="-228600" algn="l" rtl="0" eaLnBrk="1" fontAlgn="base" hangingPunct="1">
              <a:spcBef>
                <a:spcPct val="20000"/>
              </a:spcBef>
              <a:spcAft>
                <a:spcPct val="0"/>
              </a:spcAft>
              <a:defRPr>
                <a:solidFill>
                  <a:schemeClr val="tx1"/>
                </a:solidFill>
                <a:latin typeface="+mn-lt"/>
                <a:ea typeface="+mn-ea"/>
              </a:defRPr>
            </a:lvl8pPr>
            <a:lvl9pPr marL="3886200" indent="-228600" algn="l" rtl="0" eaLnBrk="1" fontAlgn="base" hangingPunct="1">
              <a:spcBef>
                <a:spcPct val="20000"/>
              </a:spcBef>
              <a:spcAft>
                <a:spcPct val="0"/>
              </a:spcAft>
              <a:defRPr>
                <a:solidFill>
                  <a:schemeClr val="tx1"/>
                </a:solidFill>
                <a:latin typeface="+mn-lt"/>
                <a:ea typeface="+mn-ea"/>
              </a:defRPr>
            </a:lvl9pPr>
          </a:lstStyle>
          <a:p>
            <a:pPr marR="0" lvl="0" algn="l" defTabSz="914400" rtl="0" eaLnBrk="0" fontAlgn="base" latinLnBrk="0" hangingPunct="0">
              <a:lnSpc>
                <a:spcPct val="100000"/>
              </a:lnSpc>
              <a:spcBef>
                <a:spcPct val="50000"/>
              </a:spcBef>
              <a:spcAft>
                <a:spcPct val="0"/>
              </a:spcAft>
              <a:buSzTx/>
              <a:tabLst/>
              <a:defRPr/>
            </a:pPr>
            <a:r>
              <a:rPr kumimoji="0" lang="en-ZA" altLang="en-US" sz="2800" u="none" strike="noStrike" kern="0" cap="none" spc="0" normalizeH="0" baseline="0" noProof="0" dirty="0">
                <a:ln>
                  <a:noFill/>
                </a:ln>
                <a:effectLst/>
                <a:uLnTx/>
                <a:uFillTx/>
                <a:latin typeface="Arial Narrow" panose="020B0604020202020204" pitchFamily="34" charset="0"/>
                <a:cs typeface="Arial Narrow" panose="020B0604020202020204" pitchFamily="34" charset="0"/>
              </a:rPr>
              <a:t>Health declarations are to be completed on the application forms and a full disclosure of any disease, disorder or ailment</a:t>
            </a:r>
            <a:r>
              <a:rPr lang="en-ZA" altLang="en-US" sz="2800" kern="0" dirty="0">
                <a:latin typeface="Arial Narrow" panose="020B0604020202020204" pitchFamily="34" charset="0"/>
                <a:cs typeface="Arial Narrow" panose="020B0604020202020204" pitchFamily="34" charset="0"/>
              </a:rPr>
              <a:t>.</a:t>
            </a:r>
          </a:p>
          <a:p>
            <a:pPr marR="0" lvl="0" algn="l" defTabSz="914400" rtl="0" eaLnBrk="0" fontAlgn="base" latinLnBrk="0" hangingPunct="0">
              <a:lnSpc>
                <a:spcPct val="100000"/>
              </a:lnSpc>
              <a:spcBef>
                <a:spcPct val="50000"/>
              </a:spcBef>
              <a:spcAft>
                <a:spcPct val="0"/>
              </a:spcAft>
              <a:buSzTx/>
              <a:tabLst/>
              <a:defRPr/>
            </a:pPr>
            <a:r>
              <a:rPr lang="en-US" sz="2800" dirty="0">
                <a:latin typeface="Arial Narrow" panose="020B0604020202020204" pitchFamily="34" charset="0"/>
                <a:cs typeface="Arial Narrow" panose="020B0604020202020204" pitchFamily="34" charset="0"/>
              </a:rPr>
              <a:t>Accidental Death: No waiting period.</a:t>
            </a:r>
          </a:p>
          <a:p>
            <a:pPr marR="0" lvl="0" algn="l" defTabSz="914400" rtl="0" eaLnBrk="0" fontAlgn="base" latinLnBrk="0" hangingPunct="0">
              <a:lnSpc>
                <a:spcPct val="100000"/>
              </a:lnSpc>
              <a:spcBef>
                <a:spcPct val="50000"/>
              </a:spcBef>
              <a:spcAft>
                <a:spcPct val="0"/>
              </a:spcAft>
              <a:buSzTx/>
              <a:tabLst/>
              <a:defRPr/>
            </a:pPr>
            <a:r>
              <a:rPr lang="en-US" sz="2800" dirty="0">
                <a:latin typeface="Arial Narrow" panose="020B0604020202020204" pitchFamily="34" charset="0"/>
                <a:cs typeface="Arial Narrow" panose="020B0604020202020204" pitchFamily="34" charset="0"/>
              </a:rPr>
              <a:t>Death due to natural or unnatural causes (other than accidents/suicide): 		 - 3 months from entry date.</a:t>
            </a:r>
          </a:p>
          <a:p>
            <a:pPr marR="0" lvl="0" algn="l" defTabSz="914400" rtl="0" eaLnBrk="0" fontAlgn="base" latinLnBrk="0" hangingPunct="0">
              <a:lnSpc>
                <a:spcPct val="100000"/>
              </a:lnSpc>
              <a:spcBef>
                <a:spcPct val="50000"/>
              </a:spcBef>
              <a:spcAft>
                <a:spcPct val="0"/>
              </a:spcAft>
              <a:buSzTx/>
              <a:tabLst/>
              <a:defRPr/>
            </a:pPr>
            <a:r>
              <a:rPr lang="en-US" sz="2800" dirty="0">
                <a:latin typeface="Arial Narrow" panose="020B0604020202020204" pitchFamily="34" charset="0"/>
                <a:cs typeface="Arial Narrow" panose="020B0604020202020204" pitchFamily="34" charset="0"/>
              </a:rPr>
              <a:t>Suicide:											- 12 months from entry date.</a:t>
            </a:r>
            <a:endParaRPr lang="en-US" sz="2800" dirty="0">
              <a:solidFill>
                <a:prstClr val="black"/>
              </a:solidFill>
              <a:latin typeface="Arial Narrow" panose="020B0604020202020204" pitchFamily="34" charset="0"/>
              <a:cs typeface="Arial Narrow" panose="020B0604020202020204" pitchFamily="34" charset="0"/>
            </a:endParaRPr>
          </a:p>
          <a:p>
            <a:pPr marR="0" lvl="0" algn="l" defTabSz="914400" rtl="0" eaLnBrk="0" fontAlgn="base" latinLnBrk="0" hangingPunct="0">
              <a:lnSpc>
                <a:spcPct val="100000"/>
              </a:lnSpc>
              <a:spcBef>
                <a:spcPct val="50000"/>
              </a:spcBef>
              <a:spcAft>
                <a:spcPct val="0"/>
              </a:spcAft>
              <a:buSzTx/>
              <a:tabLst/>
              <a:defRPr/>
            </a:pPr>
            <a:r>
              <a:rPr lang="en-US" sz="2800" dirty="0">
                <a:solidFill>
                  <a:prstClr val="black"/>
                </a:solidFill>
                <a:latin typeface="Arial Narrow" panose="020B0604020202020204" pitchFamily="34" charset="0"/>
                <a:cs typeface="Arial Narrow" panose="020B0604020202020204" pitchFamily="34" charset="0"/>
              </a:rPr>
              <a:t>Waiting periods are subject to review by the underwriter.</a:t>
            </a:r>
          </a:p>
        </p:txBody>
      </p:sp>
    </p:spTree>
    <p:extLst>
      <p:ext uri="{BB962C8B-B14F-4D97-AF65-F5344CB8AC3E}">
        <p14:creationId xmlns:p14="http://schemas.microsoft.com/office/powerpoint/2010/main" val="2773483217"/>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endParaRPr lang="en-GB" dirty="0"/>
          </a:p>
        </p:txBody>
      </p:sp>
      <p:sp>
        <p:nvSpPr>
          <p:cNvPr id="24" name="Inhaltsplatzhalter 2">
            <a:extLst>
              <a:ext uri="{FF2B5EF4-FFF2-40B4-BE49-F238E27FC236}">
                <a16:creationId xmlns:a16="http://schemas.microsoft.com/office/drawing/2014/main" id="{881BEA2B-741F-4FEF-ADB2-EED7027D7C04}"/>
              </a:ext>
            </a:extLst>
          </p:cNvPr>
          <p:cNvSpPr txBox="1">
            <a:spLocks/>
          </p:cNvSpPr>
          <p:nvPr/>
        </p:nvSpPr>
        <p:spPr bwMode="auto">
          <a:xfrm>
            <a:off x="678612" y="1477956"/>
            <a:ext cx="10946674" cy="4601763"/>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1" fontAlgn="base" hangingPunct="1">
              <a:lnSpc>
                <a:spcPts val="3000"/>
              </a:lnSpc>
              <a:spcBef>
                <a:spcPct val="0"/>
              </a:spcBef>
              <a:spcAft>
                <a:spcPts val="1000"/>
              </a:spcAft>
              <a:buClr>
                <a:srgbClr val="6990C7"/>
              </a:buClr>
              <a:buFont typeface="Wingdings" pitchFamily="2" charset="2"/>
              <a:buChar char="n"/>
              <a:defRPr sz="26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lnSpc>
                <a:spcPts val="3000"/>
              </a:lnSpc>
              <a:spcBef>
                <a:spcPct val="0"/>
              </a:spcBef>
              <a:spcAft>
                <a:spcPts val="1000"/>
              </a:spcAft>
              <a:buChar char="–"/>
              <a:defRPr sz="26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ts val="3000"/>
              </a:lnSpc>
              <a:spcBef>
                <a:spcPct val="0"/>
              </a:spcBef>
              <a:spcAft>
                <a:spcPts val="1000"/>
              </a:spcAft>
              <a:defRPr>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defRPr sz="2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defRPr>
                <a:solidFill>
                  <a:schemeClr val="tx1"/>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defRPr>
                <a:solidFill>
                  <a:schemeClr val="tx1"/>
                </a:solidFill>
                <a:latin typeface="+mn-lt"/>
                <a:ea typeface="+mn-ea"/>
              </a:defRPr>
            </a:lvl6pPr>
            <a:lvl7pPr marL="2971800" indent="-228600" algn="l" rtl="0" eaLnBrk="1" fontAlgn="base" hangingPunct="1">
              <a:spcBef>
                <a:spcPct val="20000"/>
              </a:spcBef>
              <a:spcAft>
                <a:spcPct val="0"/>
              </a:spcAft>
              <a:defRPr>
                <a:solidFill>
                  <a:schemeClr val="tx1"/>
                </a:solidFill>
                <a:latin typeface="+mn-lt"/>
                <a:ea typeface="+mn-ea"/>
              </a:defRPr>
            </a:lvl7pPr>
            <a:lvl8pPr marL="3429000" indent="-228600" algn="l" rtl="0" eaLnBrk="1" fontAlgn="base" hangingPunct="1">
              <a:spcBef>
                <a:spcPct val="20000"/>
              </a:spcBef>
              <a:spcAft>
                <a:spcPct val="0"/>
              </a:spcAft>
              <a:defRPr>
                <a:solidFill>
                  <a:schemeClr val="tx1"/>
                </a:solidFill>
                <a:latin typeface="+mn-lt"/>
                <a:ea typeface="+mn-ea"/>
              </a:defRPr>
            </a:lvl8pPr>
            <a:lvl9pPr marL="3886200" indent="-228600" algn="l" rtl="0" eaLnBrk="1" fontAlgn="base" hangingPunct="1">
              <a:spcBef>
                <a:spcPct val="20000"/>
              </a:spcBef>
              <a:spcAft>
                <a:spcPct val="0"/>
              </a:spcAft>
              <a:defRPr>
                <a:solidFill>
                  <a:schemeClr val="tx1"/>
                </a:solidFill>
                <a:latin typeface="+mn-lt"/>
                <a:ea typeface="+mn-ea"/>
              </a:defRPr>
            </a:lvl9pPr>
          </a:lstStyle>
          <a:p>
            <a:pPr>
              <a:lnSpc>
                <a:spcPct val="100000"/>
              </a:lnSpc>
              <a:spcBef>
                <a:spcPts val="600"/>
              </a:spcBef>
              <a:spcAft>
                <a:spcPts val="600"/>
              </a:spcAft>
            </a:pPr>
            <a:r>
              <a:rPr lang="en-US" dirty="0">
                <a:latin typeface="Arial Narrow" panose="020B0604020202020204" pitchFamily="34" charset="0"/>
                <a:cs typeface="Arial Narrow" panose="020B0604020202020204" pitchFamily="34" charset="0"/>
              </a:rPr>
              <a:t>Download the step-by-step guide for claiming. </a:t>
            </a:r>
          </a:p>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Complete the death claim form and ensure that Section F is signed by the Rector. </a:t>
            </a:r>
          </a:p>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Submit the claim form and all documentation to </a:t>
            </a:r>
            <a:r>
              <a:rPr lang="en-US" dirty="0">
                <a:latin typeface="Arial Narrow" panose="020B0604020202020204" pitchFamily="34" charset="0"/>
                <a:cs typeface="Arial Narrow" panose="020B0604020202020204" pitchFamily="34" charset="0"/>
                <a:hlinkClick r:id="rId3"/>
              </a:rPr>
              <a:t>nacbf@fmscenta.co.za</a:t>
            </a:r>
            <a:r>
              <a:rPr lang="en-US" altLang="en-US" dirty="0">
                <a:latin typeface="Arial Narrow" panose="020B0604020202020204" pitchFamily="34" charset="0"/>
                <a:ea typeface="Arial Narrow" panose="020B0606020202030204" pitchFamily="34" charset="0"/>
                <a:cs typeface="Arial Narrow" panose="020B0604020202020204" pitchFamily="34" charset="0"/>
              </a:rPr>
              <a:t> or via WhatsApp to 066 155 7372.</a:t>
            </a:r>
            <a:endParaRPr lang="en-US" dirty="0">
              <a:latin typeface="Arial Narrow" panose="020B0604020202020204" pitchFamily="34" charset="0"/>
              <a:cs typeface="Arial Narrow" panose="020B0604020202020204" pitchFamily="34" charset="0"/>
            </a:endParaRPr>
          </a:p>
          <a:p>
            <a:pPr>
              <a:lnSpc>
                <a:spcPct val="100000"/>
              </a:lnSpc>
              <a:spcBef>
                <a:spcPts val="600"/>
              </a:spcBef>
              <a:spcAft>
                <a:spcPts val="600"/>
              </a:spcAft>
            </a:pPr>
            <a:r>
              <a:rPr lang="en-US" dirty="0">
                <a:latin typeface="Arial Narrow" panose="020B0604020202020204" pitchFamily="34" charset="0"/>
                <a:cs typeface="Arial Narrow" panose="020B0604020202020204" pitchFamily="34" charset="0"/>
              </a:rPr>
              <a:t>Please call the HOTLINE 0860 555 992 if you need assistance to submit your claims.</a:t>
            </a:r>
          </a:p>
          <a:p>
            <a:pPr>
              <a:lnSpc>
                <a:spcPct val="100000"/>
              </a:lnSpc>
              <a:spcBef>
                <a:spcPts val="600"/>
              </a:spcBef>
              <a:spcAft>
                <a:spcPts val="600"/>
              </a:spcAft>
            </a:pPr>
            <a:r>
              <a:rPr lang="en-US" dirty="0">
                <a:latin typeface="Arial Narrow" panose="020B0604020202020204" pitchFamily="34" charset="0"/>
                <a:cs typeface="Arial Narrow" panose="020B0604020202020204" pitchFamily="34" charset="0"/>
              </a:rPr>
              <a:t>Claims are paid within 48 hours subject to all documents being correctly submitted</a:t>
            </a:r>
            <a:endParaRPr lang="en-US" altLang="en-US" dirty="0">
              <a:latin typeface="Arial Narrow" panose="020B0604020202020204" pitchFamily="34" charset="0"/>
              <a:ea typeface="Arial Narrow" panose="020B0606020202030204" pitchFamily="34" charset="0"/>
              <a:cs typeface="Arial Narrow" panose="020B0604020202020204" pitchFamily="34" charset="0"/>
            </a:endParaRPr>
          </a:p>
          <a:p>
            <a:pPr marR="0" lvl="0" algn="l" defTabSz="914400" rtl="0" eaLnBrk="1" fontAlgn="base" latinLnBrk="0" hangingPunct="1">
              <a:lnSpc>
                <a:spcPct val="100000"/>
              </a:lnSpc>
              <a:spcBef>
                <a:spcPct val="0"/>
              </a:spcBef>
              <a:spcAft>
                <a:spcPts val="600"/>
              </a:spcAft>
              <a:buSzTx/>
              <a:buFont typeface="Wingdings" panose="05000000000000000000" pitchFamily="2" charset="2"/>
              <a:buChar char=""/>
              <a:tabLst/>
              <a:defRPr/>
            </a:pPr>
            <a:endParaRPr kumimoji="0" lang="en-GB" u="none" strike="noStrike" kern="0" cap="none" spc="0" normalizeH="0" baseline="0" noProof="0" dirty="0">
              <a:ln>
                <a:noFill/>
              </a:ln>
              <a:solidFill>
                <a:srgbClr val="000000"/>
              </a:solidFill>
              <a:effectLst/>
              <a:uLnTx/>
              <a:uFillTx/>
              <a:latin typeface="Arial Narrow" panose="020B0604020202020204" pitchFamily="34" charset="0"/>
              <a:ea typeface="ＭＳ Ｐゴシック"/>
              <a:cs typeface="Arial Narrow" panose="020B0604020202020204" pitchFamily="34" charset="0"/>
            </a:endParaRPr>
          </a:p>
        </p:txBody>
      </p:sp>
      <p:sp>
        <p:nvSpPr>
          <p:cNvPr id="2" name="TextBox 1">
            <a:extLst>
              <a:ext uri="{FF2B5EF4-FFF2-40B4-BE49-F238E27FC236}">
                <a16:creationId xmlns:a16="http://schemas.microsoft.com/office/drawing/2014/main" id="{C6E1137F-92B3-7174-6CAF-06979C752B60}"/>
              </a:ext>
            </a:extLst>
          </p:cNvPr>
          <p:cNvSpPr txBox="1"/>
          <p:nvPr/>
        </p:nvSpPr>
        <p:spPr>
          <a:xfrm>
            <a:off x="1552755" y="379877"/>
            <a:ext cx="821234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CLAIMS PROCEDURE</a:t>
            </a:r>
          </a:p>
        </p:txBody>
      </p:sp>
    </p:spTree>
    <p:extLst>
      <p:ext uri="{BB962C8B-B14F-4D97-AF65-F5344CB8AC3E}">
        <p14:creationId xmlns:p14="http://schemas.microsoft.com/office/powerpoint/2010/main" val="377657478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0BD7805-F160-44F0-8D0D-EF1D971AD2DF}"/>
              </a:ext>
            </a:extLst>
          </p:cNvPr>
          <p:cNvSpPr txBox="1"/>
          <p:nvPr/>
        </p:nvSpPr>
        <p:spPr>
          <a:xfrm>
            <a:off x="1614588" y="415813"/>
            <a:ext cx="819652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600" b="1" dirty="0">
                <a:solidFill>
                  <a:srgbClr val="6990C7"/>
                </a:solidFill>
                <a:latin typeface="Arial Narrow" panose="020B0604020202020204" pitchFamily="34" charset="0"/>
                <a:cs typeface="Arial Narrow" panose="020B0604020202020204" pitchFamily="34" charset="0"/>
              </a:rPr>
              <a:t>NOMINATING A BENEFICIARY</a:t>
            </a:r>
            <a:endParaRPr kumimoji="0" lang="en-GB" sz="30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endParaRPr>
          </a:p>
        </p:txBody>
      </p:sp>
      <p:sp>
        <p:nvSpPr>
          <p:cNvPr id="5" name="Inhaltsplatzhalter 2">
            <a:extLst>
              <a:ext uri="{FF2B5EF4-FFF2-40B4-BE49-F238E27FC236}">
                <a16:creationId xmlns:a16="http://schemas.microsoft.com/office/drawing/2014/main" id="{9EC2669C-A2D2-505A-F3DC-E7820A805761}"/>
              </a:ext>
            </a:extLst>
          </p:cNvPr>
          <p:cNvSpPr txBox="1">
            <a:spLocks/>
          </p:cNvSpPr>
          <p:nvPr/>
        </p:nvSpPr>
        <p:spPr bwMode="auto">
          <a:xfrm>
            <a:off x="678612" y="1477956"/>
            <a:ext cx="10946674" cy="4601763"/>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1" fontAlgn="base" hangingPunct="1">
              <a:lnSpc>
                <a:spcPts val="3000"/>
              </a:lnSpc>
              <a:spcBef>
                <a:spcPct val="0"/>
              </a:spcBef>
              <a:spcAft>
                <a:spcPts val="1000"/>
              </a:spcAft>
              <a:buClr>
                <a:srgbClr val="6990C7"/>
              </a:buClr>
              <a:buFont typeface="Wingdings" pitchFamily="2" charset="2"/>
              <a:buChar char="n"/>
              <a:defRPr sz="26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lnSpc>
                <a:spcPts val="3000"/>
              </a:lnSpc>
              <a:spcBef>
                <a:spcPct val="0"/>
              </a:spcBef>
              <a:spcAft>
                <a:spcPts val="1000"/>
              </a:spcAft>
              <a:buChar char="–"/>
              <a:defRPr sz="26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ts val="3000"/>
              </a:lnSpc>
              <a:spcBef>
                <a:spcPct val="0"/>
              </a:spcBef>
              <a:spcAft>
                <a:spcPts val="1000"/>
              </a:spcAft>
              <a:defRPr>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defRPr sz="2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defRPr>
                <a:solidFill>
                  <a:schemeClr val="tx1"/>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defRPr>
                <a:solidFill>
                  <a:schemeClr val="tx1"/>
                </a:solidFill>
                <a:latin typeface="+mn-lt"/>
                <a:ea typeface="+mn-ea"/>
              </a:defRPr>
            </a:lvl6pPr>
            <a:lvl7pPr marL="2971800" indent="-228600" algn="l" rtl="0" eaLnBrk="1" fontAlgn="base" hangingPunct="1">
              <a:spcBef>
                <a:spcPct val="20000"/>
              </a:spcBef>
              <a:spcAft>
                <a:spcPct val="0"/>
              </a:spcAft>
              <a:defRPr>
                <a:solidFill>
                  <a:schemeClr val="tx1"/>
                </a:solidFill>
                <a:latin typeface="+mn-lt"/>
                <a:ea typeface="+mn-ea"/>
              </a:defRPr>
            </a:lvl7pPr>
            <a:lvl8pPr marL="3429000" indent="-228600" algn="l" rtl="0" eaLnBrk="1" fontAlgn="base" hangingPunct="1">
              <a:spcBef>
                <a:spcPct val="20000"/>
              </a:spcBef>
              <a:spcAft>
                <a:spcPct val="0"/>
              </a:spcAft>
              <a:defRPr>
                <a:solidFill>
                  <a:schemeClr val="tx1"/>
                </a:solidFill>
                <a:latin typeface="+mn-lt"/>
                <a:ea typeface="+mn-ea"/>
              </a:defRPr>
            </a:lvl8pPr>
            <a:lvl9pPr marL="3886200" indent="-228600" algn="l" rtl="0" eaLnBrk="1" fontAlgn="base" hangingPunct="1">
              <a:spcBef>
                <a:spcPct val="20000"/>
              </a:spcBef>
              <a:spcAft>
                <a:spcPct val="0"/>
              </a:spcAft>
              <a:defRPr>
                <a:solidFill>
                  <a:schemeClr val="tx1"/>
                </a:solidFill>
                <a:latin typeface="+mn-lt"/>
                <a:ea typeface="+mn-ea"/>
              </a:defRPr>
            </a:lvl9pPr>
          </a:lstStyle>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The NACBFSA plays no part in nominating a beneficiary. </a:t>
            </a:r>
          </a:p>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Nominating a beneficiary is the responsibility of the policy holder.</a:t>
            </a:r>
          </a:p>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Disputes in respect of nominating a beneficiary will cause a delay in payment.</a:t>
            </a:r>
          </a:p>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Families are encouraged to discuss the nomination of a beneficiary and record their decision on the beneficiary nomination form available on the NACSA website.</a:t>
            </a:r>
          </a:p>
          <a:p>
            <a:pPr>
              <a:lnSpc>
                <a:spcPct val="100000"/>
              </a:lnSpc>
              <a:spcBef>
                <a:spcPts val="600"/>
              </a:spcBef>
              <a:spcAft>
                <a:spcPts val="600"/>
              </a:spcAft>
            </a:pPr>
            <a:r>
              <a:rPr lang="en-US" altLang="en-US" dirty="0">
                <a:latin typeface="Arial Narrow" panose="020B0604020202020204" pitchFamily="34" charset="0"/>
                <a:ea typeface="Arial Narrow" panose="020B0606020202030204" pitchFamily="34" charset="0"/>
                <a:cs typeface="Arial Narrow" panose="020B0604020202020204" pitchFamily="34" charset="0"/>
              </a:rPr>
              <a:t>The beneficiary nomination form can be emailed to </a:t>
            </a:r>
            <a:r>
              <a:rPr lang="en-US" altLang="en-US" dirty="0">
                <a:latin typeface="Arial Narrow" panose="020B0604020202020204" pitchFamily="34" charset="0"/>
                <a:ea typeface="Arial Narrow" panose="020B0606020202030204" pitchFamily="34" charset="0"/>
                <a:cs typeface="Arial Narrow" panose="020B0604020202020204" pitchFamily="34" charset="0"/>
                <a:hlinkClick r:id="rId3"/>
              </a:rPr>
              <a:t>nacbf@fmscenta.co.za</a:t>
            </a:r>
            <a:r>
              <a:rPr lang="en-US" altLang="en-US" u="sng" dirty="0">
                <a:latin typeface="Arial Narrow" panose="020B0604020202020204" pitchFamily="34" charset="0"/>
                <a:ea typeface="Arial Narrow" panose="020B0606020202030204" pitchFamily="34" charset="0"/>
                <a:cs typeface="Arial Narrow" panose="020B0604020202020204" pitchFamily="34" charset="0"/>
              </a:rPr>
              <a:t> </a:t>
            </a:r>
            <a:r>
              <a:rPr lang="en-US" altLang="en-US" dirty="0">
                <a:latin typeface="Arial Narrow" panose="020B0604020202020204" pitchFamily="34" charset="0"/>
                <a:ea typeface="Arial Narrow" panose="020B0606020202030204" pitchFamily="34" charset="0"/>
                <a:cs typeface="Arial Narrow" panose="020B0604020202020204" pitchFamily="34" charset="0"/>
              </a:rPr>
              <a:t>for record keeping.</a:t>
            </a:r>
            <a:endParaRPr kumimoji="0" lang="en-GB" u="none" strike="noStrike" kern="0" cap="none" spc="0" normalizeH="0" baseline="0" noProof="0" dirty="0">
              <a:ln>
                <a:noFill/>
              </a:ln>
              <a:solidFill>
                <a:srgbClr val="000000"/>
              </a:solidFill>
              <a:effectLst/>
              <a:uLnTx/>
              <a:uFillTx/>
              <a:latin typeface="Arial Narrow" panose="020B0604020202020204" pitchFamily="34" charset="0"/>
              <a:ea typeface="ＭＳ Ｐゴシック"/>
              <a:cs typeface="Arial Narrow" panose="020B0604020202020204" pitchFamily="34" charset="0"/>
            </a:endParaRPr>
          </a:p>
        </p:txBody>
      </p:sp>
    </p:spTree>
    <p:extLst>
      <p:ext uri="{BB962C8B-B14F-4D97-AF65-F5344CB8AC3E}">
        <p14:creationId xmlns:p14="http://schemas.microsoft.com/office/powerpoint/2010/main" val="3325836842"/>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0BD7805-F160-44F0-8D0D-EF1D971AD2DF}"/>
              </a:ext>
            </a:extLst>
          </p:cNvPr>
          <p:cNvSpPr txBox="1"/>
          <p:nvPr/>
        </p:nvSpPr>
        <p:spPr>
          <a:xfrm>
            <a:off x="1512498" y="418391"/>
            <a:ext cx="827560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BENEFITS</a:t>
            </a:r>
          </a:p>
        </p:txBody>
      </p:sp>
      <p:sp>
        <p:nvSpPr>
          <p:cNvPr id="5" name="Inhaltsplatzhalter 2">
            <a:extLst>
              <a:ext uri="{FF2B5EF4-FFF2-40B4-BE49-F238E27FC236}">
                <a16:creationId xmlns:a16="http://schemas.microsoft.com/office/drawing/2014/main" id="{9EC2669C-A2D2-505A-F3DC-E7820A805761}"/>
              </a:ext>
            </a:extLst>
          </p:cNvPr>
          <p:cNvSpPr txBox="1">
            <a:spLocks/>
          </p:cNvSpPr>
          <p:nvPr/>
        </p:nvSpPr>
        <p:spPr bwMode="auto">
          <a:xfrm>
            <a:off x="678612" y="1477956"/>
            <a:ext cx="10946674" cy="4601763"/>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1" fontAlgn="base" hangingPunct="1">
              <a:lnSpc>
                <a:spcPts val="3000"/>
              </a:lnSpc>
              <a:spcBef>
                <a:spcPct val="0"/>
              </a:spcBef>
              <a:spcAft>
                <a:spcPts val="1000"/>
              </a:spcAft>
              <a:buClr>
                <a:srgbClr val="6990C7"/>
              </a:buClr>
              <a:buFont typeface="Wingdings" pitchFamily="2" charset="2"/>
              <a:buChar char="n"/>
              <a:defRPr sz="26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lnSpc>
                <a:spcPts val="3000"/>
              </a:lnSpc>
              <a:spcBef>
                <a:spcPct val="0"/>
              </a:spcBef>
              <a:spcAft>
                <a:spcPts val="1000"/>
              </a:spcAft>
              <a:buChar char="–"/>
              <a:defRPr sz="26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ts val="3000"/>
              </a:lnSpc>
              <a:spcBef>
                <a:spcPct val="0"/>
              </a:spcBef>
              <a:spcAft>
                <a:spcPts val="1000"/>
              </a:spcAft>
              <a:defRPr>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defRPr sz="2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defRPr>
                <a:solidFill>
                  <a:schemeClr val="tx1"/>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defRPr>
                <a:solidFill>
                  <a:schemeClr val="tx1"/>
                </a:solidFill>
                <a:latin typeface="+mn-lt"/>
                <a:ea typeface="+mn-ea"/>
              </a:defRPr>
            </a:lvl6pPr>
            <a:lvl7pPr marL="2971800" indent="-228600" algn="l" rtl="0" eaLnBrk="1" fontAlgn="base" hangingPunct="1">
              <a:spcBef>
                <a:spcPct val="20000"/>
              </a:spcBef>
              <a:spcAft>
                <a:spcPct val="0"/>
              </a:spcAft>
              <a:defRPr>
                <a:solidFill>
                  <a:schemeClr val="tx1"/>
                </a:solidFill>
                <a:latin typeface="+mn-lt"/>
                <a:ea typeface="+mn-ea"/>
              </a:defRPr>
            </a:lvl7pPr>
            <a:lvl8pPr marL="3429000" indent="-228600" algn="l" rtl="0" eaLnBrk="1" fontAlgn="base" hangingPunct="1">
              <a:spcBef>
                <a:spcPct val="20000"/>
              </a:spcBef>
              <a:spcAft>
                <a:spcPct val="0"/>
              </a:spcAft>
              <a:defRPr>
                <a:solidFill>
                  <a:schemeClr val="tx1"/>
                </a:solidFill>
                <a:latin typeface="+mn-lt"/>
                <a:ea typeface="+mn-ea"/>
              </a:defRPr>
            </a:lvl8pPr>
            <a:lvl9pPr marL="3886200" indent="-228600" algn="l" rtl="0" eaLnBrk="1" fontAlgn="base" hangingPunct="1">
              <a:spcBef>
                <a:spcPct val="20000"/>
              </a:spcBef>
              <a:spcAft>
                <a:spcPct val="0"/>
              </a:spcAft>
              <a:defRPr>
                <a:solidFill>
                  <a:schemeClr val="tx1"/>
                </a:solidFill>
                <a:latin typeface="+mn-lt"/>
                <a:ea typeface="+mn-ea"/>
              </a:defRPr>
            </a:lvl9pPr>
          </a:lstStyle>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PRIMARY BENEFITS</a:t>
            </a:r>
          </a:p>
          <a:p>
            <a:pPr marL="0" marR="0" lvl="0" indent="0" algn="l" defTabSz="914400" rtl="0" eaLnBrk="1" fontAlgn="base" latinLnBrk="0" hangingPunct="1">
              <a:lnSpc>
                <a:spcPct val="100000"/>
              </a:lnSpc>
              <a:spcBef>
                <a:spcPts val="600"/>
              </a:spcBef>
              <a:spcAft>
                <a:spcPts val="600"/>
              </a:spcAft>
              <a:buClr>
                <a:srgbClr val="6990C7"/>
              </a:buClr>
              <a:buSzTx/>
              <a:buNone/>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	</a:t>
            </a: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Main member 			R20 000</a:t>
            </a:r>
          </a:p>
          <a:p>
            <a:pPr marL="0" marR="0" lvl="0" indent="0" algn="l" defTabSz="914400" rtl="0" eaLnBrk="1" fontAlgn="base" latinLnBrk="0" hangingPunct="1">
              <a:lnSpc>
                <a:spcPct val="100000"/>
              </a:lnSpc>
              <a:spcBef>
                <a:spcPts val="600"/>
              </a:spcBef>
              <a:spcAft>
                <a:spcPts val="600"/>
              </a:spcAft>
              <a:buClr>
                <a:srgbClr val="6990C7"/>
              </a:buClr>
              <a:buSzTx/>
              <a:buNone/>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	Spou</a:t>
            </a: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se			R20 000</a:t>
            </a:r>
          </a:p>
          <a:p>
            <a:pPr marL="0" marR="0" lvl="0" indent="0" algn="l" defTabSz="914400" rtl="0" eaLnBrk="1" fontAlgn="base" latinLnBrk="0" hangingPunct="1">
              <a:lnSpc>
                <a:spcPct val="100000"/>
              </a:lnSpc>
              <a:spcBef>
                <a:spcPts val="600"/>
              </a:spcBef>
              <a:spcAft>
                <a:spcPts val="600"/>
              </a:spcAft>
              <a:buClr>
                <a:srgbClr val="6990C7"/>
              </a:buClr>
              <a:buSzTx/>
              <a:buNone/>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	Children 14 to 21		R20 000</a:t>
            </a:r>
          </a:p>
          <a:p>
            <a:pPr marL="0" marR="0" lvl="0" indent="0" algn="l" defTabSz="914400" rtl="0" eaLnBrk="1" fontAlgn="base" latinLnBrk="0" hangingPunct="1">
              <a:lnSpc>
                <a:spcPct val="100000"/>
              </a:lnSpc>
              <a:spcBef>
                <a:spcPts val="600"/>
              </a:spcBef>
              <a:spcAft>
                <a:spcPts val="600"/>
              </a:spcAft>
              <a:buClr>
                <a:srgbClr val="6990C7"/>
              </a:buClr>
              <a:buSzTx/>
              <a:buNone/>
              <a:tabLst/>
              <a:defRPr/>
            </a:pP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	Children 06 to 13		R15 000</a:t>
            </a:r>
          </a:p>
          <a:p>
            <a:pPr marL="0" marR="0" lvl="0" indent="0" algn="l" defTabSz="914400" rtl="0" eaLnBrk="1" fontAlgn="base" latinLnBrk="0" hangingPunct="1">
              <a:lnSpc>
                <a:spcPct val="100000"/>
              </a:lnSpc>
              <a:spcBef>
                <a:spcPts val="600"/>
              </a:spcBef>
              <a:spcAft>
                <a:spcPts val="600"/>
              </a:spcAft>
              <a:buClr>
                <a:srgbClr val="6990C7"/>
              </a:buClr>
              <a:buSzTx/>
              <a:buNone/>
              <a:tabLst/>
              <a:defRPr/>
            </a:pP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	Children 00 to 05		R 5 000</a:t>
            </a:r>
          </a:p>
          <a:p>
            <a:pPr marL="0" marR="0" lvl="0" indent="0" algn="l" defTabSz="914400" rtl="0" eaLnBrk="1" fontAlgn="base" latinLnBrk="0" hangingPunct="1">
              <a:lnSpc>
                <a:spcPct val="100000"/>
              </a:lnSpc>
              <a:spcBef>
                <a:spcPts val="600"/>
              </a:spcBef>
              <a:spcAft>
                <a:spcPts val="600"/>
              </a:spcAft>
              <a:buClr>
                <a:srgbClr val="6990C7"/>
              </a:buClr>
              <a:buSzTx/>
              <a:buNone/>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	Stillborn			R 5 000</a:t>
            </a:r>
          </a:p>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Not</a:t>
            </a: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e: Stillborn at 28 weeks or more.</a:t>
            </a:r>
            <a:endPar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endPar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0" marR="0" lvl="0" indent="0" algn="l" defTabSz="914400" rtl="0" eaLnBrk="1" fontAlgn="base" latinLnBrk="0" hangingPunct="1">
              <a:lnSpc>
                <a:spcPct val="100000"/>
              </a:lnSpc>
              <a:spcBef>
                <a:spcPts val="600"/>
              </a:spcBef>
              <a:spcAft>
                <a:spcPts val="600"/>
              </a:spcAft>
              <a:buClr>
                <a:srgbClr val="6990C7"/>
              </a:buClr>
              <a:buSzTx/>
              <a:buFont typeface="Wingdings" pitchFamily="2" charset="2"/>
              <a:buNone/>
              <a:tabLst/>
              <a:defRPr/>
            </a:pPr>
            <a:endPar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endPar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base" latinLnBrk="0" hangingPunct="1">
              <a:lnSpc>
                <a:spcPct val="100000"/>
              </a:lnSpc>
              <a:spcBef>
                <a:spcPct val="0"/>
              </a:spcBef>
              <a:spcAft>
                <a:spcPts val="600"/>
              </a:spcAft>
              <a:buClr>
                <a:srgbClr val="6990C7"/>
              </a:buClr>
              <a:buSzTx/>
              <a:buFont typeface="Wingdings" panose="05000000000000000000" pitchFamily="2" charset="2"/>
              <a:buChar char=""/>
              <a:tabLst/>
              <a:defRPr/>
            </a:pPr>
            <a:endParaRPr kumimoji="0" lang="en-GB" u="none" strike="noStrike" kern="0" cap="none" spc="0" normalizeH="0" baseline="0" noProof="0" dirty="0">
              <a:ln>
                <a:noFill/>
              </a:ln>
              <a:solidFill>
                <a:srgbClr val="000000"/>
              </a:solidFill>
              <a:effectLst/>
              <a:uLnTx/>
              <a:uFillTx/>
              <a:latin typeface="Arial Narrow" panose="020B0604020202020204" pitchFamily="34" charset="0"/>
              <a:ea typeface="ＭＳ Ｐゴシック"/>
              <a:cs typeface="Arial Narrow" panose="020B0604020202020204" pitchFamily="34" charset="0"/>
            </a:endParaRPr>
          </a:p>
        </p:txBody>
      </p:sp>
    </p:spTree>
    <p:extLst>
      <p:ext uri="{BB962C8B-B14F-4D97-AF65-F5344CB8AC3E}">
        <p14:creationId xmlns:p14="http://schemas.microsoft.com/office/powerpoint/2010/main" val="1863946328"/>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Inhaltsplatzhalter 2">
            <a:extLst>
              <a:ext uri="{FF2B5EF4-FFF2-40B4-BE49-F238E27FC236}">
                <a16:creationId xmlns:a16="http://schemas.microsoft.com/office/drawing/2014/main" id="{9EC2669C-A2D2-505A-F3DC-E7820A805761}"/>
              </a:ext>
            </a:extLst>
          </p:cNvPr>
          <p:cNvSpPr txBox="1">
            <a:spLocks/>
          </p:cNvSpPr>
          <p:nvPr/>
        </p:nvSpPr>
        <p:spPr bwMode="auto">
          <a:xfrm>
            <a:off x="678612" y="1480801"/>
            <a:ext cx="10946674" cy="2953175"/>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1" fontAlgn="base" hangingPunct="1">
              <a:lnSpc>
                <a:spcPts val="3000"/>
              </a:lnSpc>
              <a:spcBef>
                <a:spcPct val="0"/>
              </a:spcBef>
              <a:spcAft>
                <a:spcPts val="1000"/>
              </a:spcAft>
              <a:buClr>
                <a:srgbClr val="6990C7"/>
              </a:buClr>
              <a:buFont typeface="Wingdings" pitchFamily="2" charset="2"/>
              <a:buChar char="n"/>
              <a:defRPr sz="26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lnSpc>
                <a:spcPts val="3000"/>
              </a:lnSpc>
              <a:spcBef>
                <a:spcPct val="0"/>
              </a:spcBef>
              <a:spcAft>
                <a:spcPts val="1000"/>
              </a:spcAft>
              <a:buChar char="–"/>
              <a:defRPr sz="26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ts val="3000"/>
              </a:lnSpc>
              <a:spcBef>
                <a:spcPct val="0"/>
              </a:spcBef>
              <a:spcAft>
                <a:spcPts val="1000"/>
              </a:spcAft>
              <a:defRPr>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defRPr sz="2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defRPr>
                <a:solidFill>
                  <a:schemeClr val="tx1"/>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defRPr>
                <a:solidFill>
                  <a:schemeClr val="tx1"/>
                </a:solidFill>
                <a:latin typeface="+mn-lt"/>
                <a:ea typeface="+mn-ea"/>
              </a:defRPr>
            </a:lvl6pPr>
            <a:lvl7pPr marL="2971800" indent="-228600" algn="l" rtl="0" eaLnBrk="1" fontAlgn="base" hangingPunct="1">
              <a:spcBef>
                <a:spcPct val="20000"/>
              </a:spcBef>
              <a:spcAft>
                <a:spcPct val="0"/>
              </a:spcAft>
              <a:defRPr>
                <a:solidFill>
                  <a:schemeClr val="tx1"/>
                </a:solidFill>
                <a:latin typeface="+mn-lt"/>
                <a:ea typeface="+mn-ea"/>
              </a:defRPr>
            </a:lvl7pPr>
            <a:lvl8pPr marL="3429000" indent="-228600" algn="l" rtl="0" eaLnBrk="1" fontAlgn="base" hangingPunct="1">
              <a:spcBef>
                <a:spcPct val="20000"/>
              </a:spcBef>
              <a:spcAft>
                <a:spcPct val="0"/>
              </a:spcAft>
              <a:defRPr>
                <a:solidFill>
                  <a:schemeClr val="tx1"/>
                </a:solidFill>
                <a:latin typeface="+mn-lt"/>
                <a:ea typeface="+mn-ea"/>
              </a:defRPr>
            </a:lvl8pPr>
            <a:lvl9pPr marL="3886200" indent="-228600" algn="l" rtl="0" eaLnBrk="1" fontAlgn="base" hangingPunct="1">
              <a:spcBef>
                <a:spcPct val="20000"/>
              </a:spcBef>
              <a:spcAft>
                <a:spcPct val="0"/>
              </a:spcAft>
              <a:defRPr>
                <a:solidFill>
                  <a:schemeClr val="tx1"/>
                </a:solidFill>
                <a:latin typeface="+mn-lt"/>
                <a:ea typeface="+mn-ea"/>
              </a:defRPr>
            </a:lvl9pPr>
          </a:lstStyle>
          <a:p>
            <a:pPr>
              <a:lnSpc>
                <a:spcPct val="100000"/>
              </a:lnSpc>
              <a:spcBef>
                <a:spcPts val="600"/>
              </a:spcBef>
              <a:spcAft>
                <a:spcPts val="600"/>
              </a:spcAft>
            </a:pPr>
            <a:r>
              <a:rPr lang="en-US" dirty="0">
                <a:latin typeface="Arial Narrow" panose="020B0604020202020204" pitchFamily="34" charset="0"/>
                <a:cs typeface="Arial Narrow" panose="020B0604020202020204" pitchFamily="34" charset="0"/>
              </a:rPr>
              <a:t>Funeral benefit is to pay for the immediate costs associated with a funeral. </a:t>
            </a:r>
          </a:p>
          <a:p>
            <a:pPr>
              <a:lnSpc>
                <a:spcPct val="100000"/>
              </a:lnSpc>
              <a:spcBef>
                <a:spcPts val="600"/>
              </a:spcBef>
              <a:spcAft>
                <a:spcPts val="600"/>
              </a:spcAft>
            </a:pPr>
            <a:r>
              <a:rPr lang="en-US" dirty="0">
                <a:latin typeface="Arial Narrow" panose="020B0604020202020204" pitchFamily="34" charset="0"/>
                <a:cs typeface="Arial Narrow" panose="020B0604020202020204" pitchFamily="34" charset="0"/>
              </a:rPr>
              <a:t>A funeral cover policy has no surrender value.</a:t>
            </a:r>
          </a:p>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The benefit is paid to the nominated beneficiary.</a:t>
            </a:r>
          </a:p>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This is a funeral benefit – please use </a:t>
            </a:r>
            <a:r>
              <a:rPr lang="en-US" altLang="en-US"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it for this purpose.</a:t>
            </a:r>
          </a:p>
          <a:p>
            <a:pPr marL="342900" marR="0" lvl="0" indent="-342900" algn="l" defTabSz="914400" rtl="0" eaLnBrk="1" fontAlgn="base" latinLnBrk="0" hangingPunct="1">
              <a:lnSpc>
                <a:spcPct val="100000"/>
              </a:lnSpc>
              <a:spcBef>
                <a:spcPts val="600"/>
              </a:spcBef>
              <a:spcAft>
                <a:spcPts val="600"/>
              </a:spcAft>
              <a:buClr>
                <a:srgbClr val="6990C7"/>
              </a:buClr>
              <a:buSzTx/>
              <a:buFont typeface="Wingdings" pitchFamily="2" charset="2"/>
              <a:buChar char="n"/>
              <a:tabLst/>
              <a:defRPr/>
            </a:pPr>
            <a:r>
              <a:rPr kumimoji="0" lang="en-US" altLang="en-US"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The benefit is not an inheritance.</a:t>
            </a:r>
            <a:endParaRPr kumimoji="0" lang="en-GB" u="none" strike="noStrike" kern="0" cap="none" spc="0" normalizeH="0" baseline="0" noProof="0" dirty="0">
              <a:ln>
                <a:noFill/>
              </a:ln>
              <a:solidFill>
                <a:srgbClr val="000000"/>
              </a:solidFill>
              <a:effectLst/>
              <a:uLnTx/>
              <a:uFillTx/>
              <a:latin typeface="Arial Narrow" panose="020B0604020202020204" pitchFamily="34" charset="0"/>
              <a:ea typeface="ＭＳ Ｐゴシック"/>
              <a:cs typeface="Arial Narrow" panose="020B0604020202020204" pitchFamily="34" charset="0"/>
            </a:endParaRPr>
          </a:p>
        </p:txBody>
      </p:sp>
      <p:sp>
        <p:nvSpPr>
          <p:cNvPr id="2" name="TextBox 1">
            <a:extLst>
              <a:ext uri="{FF2B5EF4-FFF2-40B4-BE49-F238E27FC236}">
                <a16:creationId xmlns:a16="http://schemas.microsoft.com/office/drawing/2014/main" id="{209C0C66-8E98-FFEF-B773-C9CBD5416D3D}"/>
              </a:ext>
            </a:extLst>
          </p:cNvPr>
          <p:cNvSpPr txBox="1"/>
          <p:nvPr/>
        </p:nvSpPr>
        <p:spPr>
          <a:xfrm>
            <a:off x="1541252" y="421534"/>
            <a:ext cx="826985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BENEFITS </a:t>
            </a:r>
            <a:r>
              <a:rPr kumimoji="0" lang="en-GB" sz="28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(CONT.)</a:t>
            </a:r>
            <a:endPar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4157848202"/>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Content Placeholder 2">
            <a:extLst>
              <a:ext uri="{FF2B5EF4-FFF2-40B4-BE49-F238E27FC236}">
                <a16:creationId xmlns:a16="http://schemas.microsoft.com/office/drawing/2014/main" id="{00389543-6AE2-A089-4424-25BBE7FA9C7D}"/>
              </a:ext>
            </a:extLst>
          </p:cNvPr>
          <p:cNvSpPr txBox="1">
            <a:spLocks/>
          </p:cNvSpPr>
          <p:nvPr/>
        </p:nvSpPr>
        <p:spPr>
          <a:xfrm>
            <a:off x="678611" y="1493017"/>
            <a:ext cx="10515600" cy="462248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lnSpc>
                <a:spcPct val="120000"/>
              </a:lnSpc>
              <a:buClr>
                <a:srgbClr val="5793C9"/>
              </a:buClr>
              <a:buFont typeface="Wingdings" panose="05000000000000000000" pitchFamily="2" charset="2"/>
              <a:buChar char="§"/>
            </a:pPr>
            <a:r>
              <a:rPr lang="en-US" sz="2600" dirty="0">
                <a:latin typeface="Arial Narrow" panose="020B0604020202020204" pitchFamily="34" charset="0"/>
                <a:cs typeface="Arial Narrow" panose="020B0604020202020204" pitchFamily="34" charset="0"/>
              </a:rPr>
              <a:t>Available 365 days per annum, 24 hours per day and 7 days per week.</a:t>
            </a:r>
          </a:p>
          <a:p>
            <a:pPr marL="571500" indent="-571500" algn="l">
              <a:lnSpc>
                <a:spcPct val="120000"/>
              </a:lnSpc>
              <a:buClr>
                <a:srgbClr val="5793C9"/>
              </a:buClr>
              <a:buFont typeface="Wingdings" panose="05000000000000000000" pitchFamily="2" charset="2"/>
              <a:buChar char="§"/>
            </a:pPr>
            <a:r>
              <a:rPr lang="en-US" sz="2600" dirty="0">
                <a:latin typeface="Arial Narrow" panose="020B0604020202020204" pitchFamily="34" charset="0"/>
                <a:cs typeface="Arial Narrow" panose="020B0604020202020204" pitchFamily="34" charset="0"/>
              </a:rPr>
              <a:t>To access these services, you need your member number/policy number.</a:t>
            </a:r>
          </a:p>
          <a:p>
            <a:pPr marL="571500" indent="-571500" algn="l">
              <a:lnSpc>
                <a:spcPct val="120000"/>
              </a:lnSpc>
              <a:buClr>
                <a:srgbClr val="5793C9"/>
              </a:buClr>
              <a:buFont typeface="Wingdings" panose="05000000000000000000" pitchFamily="2" charset="2"/>
              <a:buChar char="§"/>
            </a:pPr>
            <a:r>
              <a:rPr lang="en-US" sz="2600" dirty="0">
                <a:latin typeface="Arial Narrow" panose="020B0604020202020204" pitchFamily="34" charset="0"/>
                <a:cs typeface="Arial Narrow" panose="020B0604020202020204" pitchFamily="34" charset="0"/>
              </a:rPr>
              <a:t>Save this number on your cellphone for quick access</a:t>
            </a:r>
          </a:p>
          <a:p>
            <a:pPr lvl="1">
              <a:buClr>
                <a:srgbClr val="5793C9"/>
              </a:buClr>
            </a:pPr>
            <a:endParaRPr lang="en-US" sz="2600" dirty="0">
              <a:solidFill>
                <a:srgbClr val="FF0000"/>
              </a:solidFill>
              <a:latin typeface="Arial Narrow" panose="020B0604020202020204" pitchFamily="34" charset="0"/>
              <a:cs typeface="Arial Narrow" panose="020B0604020202020204" pitchFamily="34" charset="0"/>
            </a:endParaRPr>
          </a:p>
          <a:p>
            <a:pPr lvl="1">
              <a:buClr>
                <a:srgbClr val="5793C9"/>
              </a:buClr>
            </a:pPr>
            <a:endParaRPr lang="en-US" sz="2600" dirty="0">
              <a:solidFill>
                <a:srgbClr val="FF0000"/>
              </a:solidFill>
              <a:latin typeface="Arial Narrow" panose="020B0604020202020204" pitchFamily="34" charset="0"/>
              <a:cs typeface="Arial Narrow" panose="020B0604020202020204" pitchFamily="34" charset="0"/>
            </a:endParaRPr>
          </a:p>
          <a:p>
            <a:pPr lvl="1">
              <a:buClr>
                <a:srgbClr val="5793C9"/>
              </a:buClr>
            </a:pPr>
            <a:r>
              <a:rPr lang="en-US" sz="5800" b="1" dirty="0">
                <a:solidFill>
                  <a:srgbClr val="C00000"/>
                </a:solidFill>
                <a:latin typeface="Arial Narrow" panose="020B0604020202020204" pitchFamily="34" charset="0"/>
                <a:cs typeface="Arial Narrow" panose="020B0604020202020204" pitchFamily="34" charset="0"/>
              </a:rPr>
              <a:t>NACBFSA - HOTLINE</a:t>
            </a:r>
          </a:p>
          <a:p>
            <a:pPr lvl="1">
              <a:buClr>
                <a:srgbClr val="5793C9"/>
              </a:buClr>
            </a:pPr>
            <a:r>
              <a:rPr lang="en-US" sz="5800" b="1" dirty="0">
                <a:solidFill>
                  <a:srgbClr val="C00000"/>
                </a:solidFill>
                <a:latin typeface="Arial Narrow" panose="020B0604020202020204" pitchFamily="34" charset="0"/>
                <a:cs typeface="Arial Narrow" panose="020B0604020202020204" pitchFamily="34" charset="0"/>
              </a:rPr>
              <a:t>0860 555 992</a:t>
            </a:r>
          </a:p>
        </p:txBody>
      </p:sp>
      <p:sp>
        <p:nvSpPr>
          <p:cNvPr id="3" name="TextBox 2">
            <a:extLst>
              <a:ext uri="{FF2B5EF4-FFF2-40B4-BE49-F238E27FC236}">
                <a16:creationId xmlns:a16="http://schemas.microsoft.com/office/drawing/2014/main" id="{BB9BCC0A-CD64-6ADA-05DD-D6CD738BE900}"/>
              </a:ext>
            </a:extLst>
          </p:cNvPr>
          <p:cNvSpPr txBox="1"/>
          <p:nvPr/>
        </p:nvSpPr>
        <p:spPr>
          <a:xfrm>
            <a:off x="1518249" y="417252"/>
            <a:ext cx="827560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VALUE ADDED SERVICES</a:t>
            </a:r>
          </a:p>
        </p:txBody>
      </p:sp>
    </p:spTree>
    <p:extLst>
      <p:ext uri="{BB962C8B-B14F-4D97-AF65-F5344CB8AC3E}">
        <p14:creationId xmlns:p14="http://schemas.microsoft.com/office/powerpoint/2010/main" val="266706914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endParaRPr lang="en-GB" dirty="0"/>
          </a:p>
        </p:txBody>
      </p:sp>
      <p:sp>
        <p:nvSpPr>
          <p:cNvPr id="4" name="TextBox 3">
            <a:extLst>
              <a:ext uri="{FF2B5EF4-FFF2-40B4-BE49-F238E27FC236}">
                <a16:creationId xmlns:a16="http://schemas.microsoft.com/office/drawing/2014/main" id="{3AAFA9E9-B636-54A3-B0FA-9717CDF37C61}"/>
              </a:ext>
            </a:extLst>
          </p:cNvPr>
          <p:cNvSpPr txBox="1"/>
          <p:nvPr/>
        </p:nvSpPr>
        <p:spPr>
          <a:xfrm>
            <a:off x="1512498" y="419331"/>
            <a:ext cx="8315864"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VALUE ADDED SERVICES </a:t>
            </a:r>
            <a:r>
              <a:rPr kumimoji="0" lang="en-GB" sz="28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(cont.)</a:t>
            </a:r>
            <a:endPar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endParaRPr>
          </a:p>
        </p:txBody>
      </p:sp>
      <p:sp>
        <p:nvSpPr>
          <p:cNvPr id="6" name="TextBox 5">
            <a:extLst>
              <a:ext uri="{FF2B5EF4-FFF2-40B4-BE49-F238E27FC236}">
                <a16:creationId xmlns:a16="http://schemas.microsoft.com/office/drawing/2014/main" id="{147C95C1-74E2-62B2-B78F-119C7A4E43BF}"/>
              </a:ext>
            </a:extLst>
          </p:cNvPr>
          <p:cNvSpPr txBox="1"/>
          <p:nvPr/>
        </p:nvSpPr>
        <p:spPr>
          <a:xfrm>
            <a:off x="678611" y="1484993"/>
            <a:ext cx="9632146" cy="2447337"/>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defPPr>
              <a:defRPr lang="en-US"/>
            </a:defPPr>
            <a:lvl1pPr marL="342900" indent="-342900" fontAlgn="base">
              <a:lnSpc>
                <a:spcPct val="100000"/>
              </a:lnSpc>
              <a:spcBef>
                <a:spcPts val="600"/>
              </a:spcBef>
              <a:spcAft>
                <a:spcPts val="600"/>
              </a:spcAft>
              <a:buClr>
                <a:srgbClr val="6990C7"/>
              </a:buClr>
              <a:buFont typeface="Wingdings" pitchFamily="2" charset="2"/>
              <a:buChar char="n"/>
              <a:defRPr sz="2600">
                <a:latin typeface="Arial Narrow" panose="020B0604020202020204" pitchFamily="34" charset="0"/>
                <a:cs typeface="Arial Narrow" panose="020B0604020202020204" pitchFamily="34" charset="0"/>
              </a:defRPr>
            </a:lvl1pPr>
            <a:lvl2pPr marL="742950" indent="-285750" fontAlgn="base">
              <a:lnSpc>
                <a:spcPts val="3000"/>
              </a:lnSpc>
              <a:spcBef>
                <a:spcPct val="0"/>
              </a:spcBef>
              <a:spcAft>
                <a:spcPts val="1000"/>
              </a:spcAft>
              <a:buChar char="–"/>
              <a:defRPr sz="2600">
                <a:latin typeface="Arial" panose="020B0604020202020204" pitchFamily="34" charset="0"/>
                <a:cs typeface="Arial" panose="020B0604020202020204" pitchFamily="34" charset="0"/>
              </a:defRPr>
            </a:lvl2pPr>
            <a:lvl3pPr marL="1143000" indent="-228600" fontAlgn="base">
              <a:lnSpc>
                <a:spcPts val="3000"/>
              </a:lnSpc>
              <a:spcBef>
                <a:spcPct val="0"/>
              </a:spcBef>
              <a:spcAft>
                <a:spcPts val="1000"/>
              </a:spcAft>
              <a:defRPr>
                <a:latin typeface="Arial" panose="020B0604020202020204" pitchFamily="34" charset="0"/>
                <a:cs typeface="Arial" panose="020B0604020202020204" pitchFamily="34" charset="0"/>
              </a:defRPr>
            </a:lvl3pPr>
            <a:lvl4pPr marL="1600200" indent="-228600" fontAlgn="base">
              <a:spcBef>
                <a:spcPct val="20000"/>
              </a:spcBef>
              <a:spcAft>
                <a:spcPct val="0"/>
              </a:spcAft>
              <a:defRPr sz="2200">
                <a:latin typeface="Arial" panose="020B0604020202020204" pitchFamily="34" charset="0"/>
                <a:cs typeface="Arial" panose="020B0604020202020204" pitchFamily="34" charset="0"/>
              </a:defRPr>
            </a:lvl4pPr>
            <a:lvl5pPr marL="2057400" indent="-228600" fontAlgn="base">
              <a:spcBef>
                <a:spcPct val="20000"/>
              </a:spcBef>
              <a:spcAft>
                <a:spcPct val="0"/>
              </a:spcAft>
              <a:defRPr>
                <a:latin typeface="Arial" panose="020B0604020202020204" pitchFamily="34" charset="0"/>
                <a:cs typeface="Arial" panose="020B0604020202020204" pitchFamily="34" charset="0"/>
              </a:defRPr>
            </a:lvl5pPr>
            <a:lvl6pPr marL="2514600" indent="-228600" fontAlgn="base">
              <a:spcBef>
                <a:spcPct val="20000"/>
              </a:spcBef>
              <a:spcAft>
                <a:spcPct val="0"/>
              </a:spcAft>
            </a:lvl6pPr>
            <a:lvl7pPr marL="2971800" indent="-228600" fontAlgn="base">
              <a:spcBef>
                <a:spcPct val="20000"/>
              </a:spcBef>
              <a:spcAft>
                <a:spcPct val="0"/>
              </a:spcAft>
            </a:lvl7pPr>
            <a:lvl8pPr marL="3429000" indent="-228600" fontAlgn="base">
              <a:spcBef>
                <a:spcPct val="20000"/>
              </a:spcBef>
              <a:spcAft>
                <a:spcPct val="0"/>
              </a:spcAft>
            </a:lvl8pPr>
            <a:lvl9pPr marL="3886200" indent="-228600" fontAlgn="base">
              <a:spcBef>
                <a:spcPct val="20000"/>
              </a:spcBef>
              <a:spcAft>
                <a:spcPct val="0"/>
              </a:spcAft>
            </a:lvl9pPr>
          </a:lstStyle>
          <a:p>
            <a:r>
              <a:rPr lang="en-US" dirty="0"/>
              <a:t>Trauma, Assault and HIV Counselling</a:t>
            </a:r>
          </a:p>
          <a:p>
            <a:r>
              <a:rPr lang="en-US" dirty="0"/>
              <a:t>Emergency Medical Assistance	    </a:t>
            </a:r>
          </a:p>
          <a:p>
            <a:r>
              <a:rPr lang="en-US" dirty="0"/>
              <a:t>Professional Legal Assistance	</a:t>
            </a:r>
          </a:p>
          <a:p>
            <a:r>
              <a:rPr lang="en-US" dirty="0"/>
              <a:t>Repatriation</a:t>
            </a:r>
          </a:p>
          <a:p>
            <a:r>
              <a:rPr lang="en-US" dirty="0"/>
              <a:t>Grocery Voucher -   R500	    </a:t>
            </a:r>
          </a:p>
        </p:txBody>
      </p:sp>
    </p:spTree>
    <p:extLst>
      <p:ext uri="{BB962C8B-B14F-4D97-AF65-F5344CB8AC3E}">
        <p14:creationId xmlns:p14="http://schemas.microsoft.com/office/powerpoint/2010/main" val="2770163956"/>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46BE01-544A-9AC4-171C-617B28E28F21}"/>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6AF2E588-1C02-A645-BA8C-58124ED00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7AA3A41C-E6EE-0CA5-BE96-6171774C9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B044746D-9450-C37E-C6F6-996A7A199B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BC368AB3-2531-742F-D57D-16EDF00283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4C3E8A03-B93C-8733-C692-35D1BEA93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170CC0C7-93F0-F28F-368B-10469FF916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E9D787FB-BA56-051E-B470-F3D6BD799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5D28ED4C-1776-6DA7-E5DD-66147267E0D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3BD751E8-4E31-5A80-B8B9-B8C94EF7DB36}"/>
              </a:ext>
            </a:extLst>
          </p:cNvPr>
          <p:cNvSpPr txBox="1"/>
          <p:nvPr/>
        </p:nvSpPr>
        <p:spPr>
          <a:xfrm>
            <a:off x="1575759" y="417252"/>
            <a:ext cx="8252603" cy="646331"/>
          </a:xfrm>
          <a:prstGeom prst="rect">
            <a:avLst/>
          </a:prstGeom>
          <a:noFill/>
        </p:spPr>
        <p:txBody>
          <a:bodyPr wrap="square" rtlCol="0">
            <a:spAutoFit/>
          </a:bodyPr>
          <a:lstStyle/>
          <a:p>
            <a:pPr lvl="0" algn="ctr">
              <a:defRPr/>
            </a:pPr>
            <a:r>
              <a:rPr lang="en-GB" sz="3600" b="1" dirty="0">
                <a:solidFill>
                  <a:srgbClr val="6990C7"/>
                </a:solidFill>
                <a:latin typeface="Arial Narrow" panose="020B0604020202020204" pitchFamily="34" charset="0"/>
                <a:cs typeface="Arial Narrow" panose="020B0604020202020204" pitchFamily="34" charset="0"/>
              </a:rPr>
              <a:t>STATISTICS 24/25</a:t>
            </a:r>
          </a:p>
        </p:txBody>
      </p:sp>
      <p:sp>
        <p:nvSpPr>
          <p:cNvPr id="3" name="TextBox 2">
            <a:extLst>
              <a:ext uri="{FF2B5EF4-FFF2-40B4-BE49-F238E27FC236}">
                <a16:creationId xmlns:a16="http://schemas.microsoft.com/office/drawing/2014/main" id="{BBF2EF11-A204-52F7-9055-AD98981C4D85}"/>
              </a:ext>
            </a:extLst>
          </p:cNvPr>
          <p:cNvSpPr txBox="1"/>
          <p:nvPr/>
        </p:nvSpPr>
        <p:spPr>
          <a:xfrm>
            <a:off x="678612" y="1477067"/>
            <a:ext cx="11208577" cy="3134191"/>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Policy holders – 66000 principal members</a:t>
            </a:r>
            <a:endPar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Deaths  - 1724</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Vouchers -</a:t>
            </a:r>
            <a:r>
              <a:rPr kumimoji="0" lang="en-US" altLang="en-US" sz="2600" u="none" strike="noStrike" kern="1200" cap="none" spc="0" normalizeH="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 1150</a:t>
            </a:r>
            <a:endPar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Repatriations – 21</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VAS - 650</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Repudiated claims – 12 (waiting periods or lapsed)</a:t>
            </a:r>
          </a:p>
        </p:txBody>
      </p:sp>
    </p:spTree>
    <p:extLst>
      <p:ext uri="{BB962C8B-B14F-4D97-AF65-F5344CB8AC3E}">
        <p14:creationId xmlns:p14="http://schemas.microsoft.com/office/powerpoint/2010/main" val="332496222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44399-EA30-CBE3-55A6-AB51D229A6C8}"/>
            </a:ext>
          </a:extLst>
        </p:cNvPr>
        <p:cNvGrpSpPr/>
        <p:nvPr/>
      </p:nvGrpSpPr>
      <p:grpSpPr>
        <a:xfrm>
          <a:off x="0" y="0"/>
          <a:ext cx="0" cy="0"/>
          <a:chOff x="0" y="0"/>
          <a:chExt cx="0" cy="0"/>
        </a:xfrm>
      </p:grpSpPr>
      <p:sp>
        <p:nvSpPr>
          <p:cNvPr id="20" name="Rectangle 9">
            <a:extLst>
              <a:ext uri="{FF2B5EF4-FFF2-40B4-BE49-F238E27FC236}">
                <a16:creationId xmlns:a16="http://schemas.microsoft.com/office/drawing/2014/main" id="{CF4021F1-010F-7F84-B3C3-81FE3EA4EBA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1" u="none" strike="noStrike" kern="1200" cap="none" spc="0" normalizeH="0" baseline="0" noProof="0" dirty="0">
              <a:ln>
                <a:noFill/>
              </a:ln>
              <a:solidFill>
                <a:prstClr val="black"/>
              </a:solidFill>
              <a:effectLst/>
              <a:uLnTx/>
              <a:uFillTx/>
              <a:latin typeface="Arial Narrow" panose="020B0604020202020204" pitchFamily="34" charset="0"/>
              <a:cs typeface="Arial Narrow" panose="020B0604020202020204" pitchFamily="34" charset="0"/>
            </a:endParaRPr>
          </a:p>
        </p:txBody>
      </p:sp>
      <p:sp>
        <p:nvSpPr>
          <p:cNvPr id="5" name="TextBox 4">
            <a:extLst>
              <a:ext uri="{FF2B5EF4-FFF2-40B4-BE49-F238E27FC236}">
                <a16:creationId xmlns:a16="http://schemas.microsoft.com/office/drawing/2014/main" id="{195E505D-4BEC-163D-E3FD-491C02E957EE}"/>
              </a:ext>
            </a:extLst>
          </p:cNvPr>
          <p:cNvSpPr txBox="1"/>
          <p:nvPr/>
        </p:nvSpPr>
        <p:spPr>
          <a:xfrm>
            <a:off x="444750" y="2808081"/>
            <a:ext cx="11302499" cy="923330"/>
          </a:xfrm>
          <a:prstGeom prst="rect">
            <a:avLst/>
          </a:prstGeom>
          <a:noFill/>
        </p:spPr>
        <p:txBody>
          <a:bodyPr wrap="square">
            <a:spAutoFit/>
          </a:bodyPr>
          <a:lstStyle/>
          <a:p>
            <a:pPr algn="ctr">
              <a:spcBef>
                <a:spcPts val="400"/>
              </a:spcBef>
              <a:spcAft>
                <a:spcPts val="600"/>
              </a:spcAft>
              <a:buClr>
                <a:srgbClr val="6990C7"/>
              </a:buClr>
            </a:pPr>
            <a:r>
              <a:rPr lang="en-US" altLang="en-US" sz="5400" b="1" dirty="0">
                <a:solidFill>
                  <a:srgbClr val="FF0000"/>
                </a:solidFill>
                <a:latin typeface="Arial Narrow" panose="020B0604020202020204" pitchFamily="34" charset="0"/>
                <a:ea typeface="Arial Narrow" panose="020B0606020202030204" pitchFamily="34" charset="0"/>
                <a:cs typeface="Arial Narrow" panose="020B0604020202020204" pitchFamily="34" charset="0"/>
              </a:rPr>
              <a:t>FREQUENTLY ASKED QUESTIONS</a:t>
            </a:r>
          </a:p>
        </p:txBody>
      </p:sp>
    </p:spTree>
    <p:extLst>
      <p:ext uri="{BB962C8B-B14F-4D97-AF65-F5344CB8AC3E}">
        <p14:creationId xmlns:p14="http://schemas.microsoft.com/office/powerpoint/2010/main" val="1972289294"/>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668527-7B30-33AE-0A07-8DA38C8A6A36}"/>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2DE17C88-F14C-374C-0DD8-F1D67D3B2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2649888A-3059-5BBA-297D-2F27C7BE7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0AEBADD-1ED5-74F2-0628-693BF5A04D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B3BDBA3D-CFC5-2F0D-9395-DA2CCA3EA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23EE2AE-F526-F8B8-AE1D-D1950AF92F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D59AEAB2-6C50-DE45-5D59-AA90DBDD74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B3239A68-FD63-9FC9-A8B3-7AB8289206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7BFB44F7-18A1-4F75-3A40-CD1F1B7EDF0F}"/>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F6B1BF38-C085-1CE7-4EE4-F13703682E37}"/>
              </a:ext>
            </a:extLst>
          </p:cNvPr>
          <p:cNvSpPr txBox="1"/>
          <p:nvPr/>
        </p:nvSpPr>
        <p:spPr>
          <a:xfrm>
            <a:off x="678612" y="1484993"/>
            <a:ext cx="10122408" cy="3908762"/>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GB" altLang="en-US" sz="2200" dirty="0">
                <a:latin typeface="Helvetica" pitchFamily="2" charset="0"/>
                <a:ea typeface="Arial Narrow" panose="020B0606020202030204" pitchFamily="34" charset="0"/>
                <a:cs typeface="Arial Narrow" panose="020B0606020202030204" pitchFamily="34" charset="0"/>
              </a:rPr>
              <a:t>The applicant must be:</a:t>
            </a:r>
            <a:endParaRPr lang="en-US" altLang="en-US" sz="2200" dirty="0">
              <a:latin typeface="Helvetica" pitchFamily="2" charset="0"/>
              <a:ea typeface="Arial Narrow" panose="020B0606020202030204" pitchFamily="34" charset="0"/>
              <a:cs typeface="Arial Narrow" panose="020B0606020202030204" pitchFamily="34" charset="0"/>
            </a:endParaRPr>
          </a:p>
          <a:p>
            <a:pPr marL="800100" lvl="1" indent="-342900">
              <a:spcBef>
                <a:spcPts val="400"/>
              </a:spcBef>
              <a:spcAft>
                <a:spcPts val="600"/>
              </a:spcAft>
              <a:buClr>
                <a:srgbClr val="6990C7"/>
              </a:buClr>
              <a:buFont typeface="Wingdings" panose="05000000000000000000" pitchFamily="2" charset="2"/>
              <a:buChar char="n"/>
            </a:pPr>
            <a:r>
              <a:rPr lang="en-GB" altLang="en-US" sz="2200" dirty="0">
                <a:latin typeface="Helvetica" pitchFamily="2" charset="0"/>
                <a:ea typeface="Arial Narrow" panose="020B0606020202030204" pitchFamily="34" charset="0"/>
                <a:cs typeface="Arial Narrow" panose="020B0606020202030204" pitchFamily="34" charset="0"/>
              </a:rPr>
              <a:t>a sealed member of the NAC South Africa (between 18 and 65)</a:t>
            </a:r>
          </a:p>
          <a:p>
            <a:pPr marL="800100" lvl="1" indent="-342900">
              <a:spcBef>
                <a:spcPts val="400"/>
              </a:spcBef>
              <a:spcAft>
                <a:spcPts val="600"/>
              </a:spcAft>
              <a:buClr>
                <a:srgbClr val="6990C7"/>
              </a:buClr>
              <a:buFont typeface="Wingdings" panose="05000000000000000000" pitchFamily="2" charset="2"/>
              <a:buChar char="n"/>
            </a:pPr>
            <a:r>
              <a:rPr lang="en-GB" altLang="en-US" sz="2200" dirty="0">
                <a:latin typeface="Helvetica" pitchFamily="2" charset="0"/>
                <a:ea typeface="Arial Narrow" panose="020B0606020202030204" pitchFamily="34" charset="0"/>
                <a:cs typeface="Arial Narrow" panose="020B0606020202030204" pitchFamily="34" charset="0"/>
              </a:rPr>
              <a:t>a permanent resident of South Africa.</a:t>
            </a:r>
          </a:p>
          <a:p>
            <a:pPr marL="800100" lvl="1" indent="-342900">
              <a:spcBef>
                <a:spcPts val="400"/>
              </a:spcBef>
              <a:spcAft>
                <a:spcPts val="600"/>
              </a:spcAft>
              <a:buClr>
                <a:srgbClr val="6990C7"/>
              </a:buClr>
              <a:buFont typeface="Wingdings" panose="05000000000000000000" pitchFamily="2" charset="2"/>
              <a:buChar char="n"/>
            </a:pPr>
            <a:r>
              <a:rPr lang="en-GB" altLang="en-US" sz="2200" dirty="0">
                <a:latin typeface="Helvetica" pitchFamily="2" charset="0"/>
                <a:ea typeface="Arial Narrow" panose="020B0606020202030204" pitchFamily="34" charset="0"/>
                <a:cs typeface="Arial Narrow" panose="020B0606020202030204" pitchFamily="34" charset="0"/>
              </a:rPr>
              <a:t>registered in a congregation in South Africa</a:t>
            </a:r>
          </a:p>
          <a:p>
            <a:pPr marL="800100" lvl="1" indent="-342900">
              <a:spcBef>
                <a:spcPts val="400"/>
              </a:spcBef>
              <a:spcAft>
                <a:spcPts val="600"/>
              </a:spcAft>
              <a:buClr>
                <a:srgbClr val="6990C7"/>
              </a:buClr>
              <a:buFont typeface="Wingdings" panose="05000000000000000000" pitchFamily="2" charset="2"/>
              <a:buChar char="n"/>
            </a:pPr>
            <a:r>
              <a:rPr lang="en-GB" altLang="en-US" sz="2200" dirty="0">
                <a:latin typeface="Helvetica" pitchFamily="2" charset="0"/>
                <a:ea typeface="Arial Narrow" panose="020B0606020202030204" pitchFamily="34" charset="0"/>
                <a:cs typeface="Arial Narrow" panose="020B0606020202030204" pitchFamily="34" charset="0"/>
              </a:rPr>
              <a:t>NACBF cannot process a new application for a member who is listed in </a:t>
            </a:r>
            <a:r>
              <a:rPr lang="en-GB" altLang="en-US" sz="2200" dirty="0" err="1">
                <a:latin typeface="Helvetica" pitchFamily="2" charset="0"/>
                <a:ea typeface="Arial Narrow" panose="020B0606020202030204" pitchFamily="34" charset="0"/>
                <a:cs typeface="Arial Narrow" panose="020B0606020202030204" pitchFamily="34" charset="0"/>
              </a:rPr>
              <a:t>Jonga</a:t>
            </a:r>
            <a:r>
              <a:rPr lang="en-GB" altLang="en-US" sz="2200" dirty="0">
                <a:latin typeface="Helvetica" pitchFamily="2" charset="0"/>
                <a:ea typeface="Arial Narrow" panose="020B0606020202030204" pitchFamily="34" charset="0"/>
                <a:cs typeface="Arial Narrow" panose="020B0606020202030204" pitchFamily="34" charset="0"/>
              </a:rPr>
              <a:t> or untraced. </a:t>
            </a:r>
          </a:p>
          <a:p>
            <a:pPr marL="800100" lvl="1" indent="-342900">
              <a:spcBef>
                <a:spcPts val="400"/>
              </a:spcBef>
              <a:spcAft>
                <a:spcPts val="600"/>
              </a:spcAft>
              <a:buClr>
                <a:srgbClr val="6990C7"/>
              </a:buClr>
              <a:buFont typeface="Wingdings" panose="05000000000000000000" pitchFamily="2" charset="2"/>
              <a:buChar char="n"/>
            </a:pPr>
            <a:r>
              <a:rPr lang="en-GB" altLang="en-US" sz="2200" dirty="0">
                <a:latin typeface="Helvetica" pitchFamily="2" charset="0"/>
                <a:ea typeface="Arial Narrow" panose="020B0606020202030204" pitchFamily="34" charset="0"/>
                <a:cs typeface="Arial Narrow" panose="020B0606020202030204" pitchFamily="34" charset="0"/>
              </a:rPr>
              <a:t>NACBF is not authorised to transfer a member into a congregation. The member must contact the Rector in their respective congregation.	</a:t>
            </a:r>
            <a:endParaRPr lang="en-US" altLang="en-US" sz="2200" dirty="0">
              <a:latin typeface="Helvetica" pitchFamily="2" charset="0"/>
              <a:ea typeface="Arial Narrow" panose="020B0606020202030204" pitchFamily="34" charset="0"/>
              <a:cs typeface="Arial Narrow" panose="020B0606020202030204" pitchFamily="34" charset="0"/>
            </a:endParaRPr>
          </a:p>
          <a:p>
            <a:pPr>
              <a:spcBef>
                <a:spcPts val="400"/>
              </a:spcBef>
              <a:spcAft>
                <a:spcPts val="600"/>
              </a:spcAft>
              <a:buClr>
                <a:srgbClr val="6990C7"/>
              </a:buClr>
            </a:pPr>
            <a:endParaRPr lang="en-US" altLang="en-US" sz="2200" dirty="0">
              <a:latin typeface="Helvetica" pitchFamily="2" charset="0"/>
              <a:ea typeface="Arial Narrow" panose="020B0606020202030204" pitchFamily="34" charset="0"/>
              <a:cs typeface="Arial Narrow" panose="020B0606020202030204" pitchFamily="34" charset="0"/>
            </a:endParaRPr>
          </a:p>
        </p:txBody>
      </p:sp>
      <p:sp>
        <p:nvSpPr>
          <p:cNvPr id="3" name="TextBox 2">
            <a:extLst>
              <a:ext uri="{FF2B5EF4-FFF2-40B4-BE49-F238E27FC236}">
                <a16:creationId xmlns:a16="http://schemas.microsoft.com/office/drawing/2014/main" id="{52B54920-A415-50B6-DA95-31020339E661}"/>
              </a:ext>
            </a:extLst>
          </p:cNvPr>
          <p:cNvSpPr txBox="1"/>
          <p:nvPr/>
        </p:nvSpPr>
        <p:spPr>
          <a:xfrm>
            <a:off x="1575759" y="417252"/>
            <a:ext cx="8252603" cy="584775"/>
          </a:xfrm>
          <a:prstGeom prst="rect">
            <a:avLst/>
          </a:prstGeom>
          <a:noFill/>
        </p:spPr>
        <p:txBody>
          <a:bodyPr wrap="square" rtlCol="0">
            <a:spAutoFit/>
          </a:bodyPr>
          <a:lstStyle/>
          <a:p>
            <a:pPr algn="ctr">
              <a:defRPr/>
            </a:pPr>
            <a:r>
              <a:rPr lang="en-GB" altLang="en-US" sz="3200" b="1" dirty="0">
                <a:solidFill>
                  <a:srgbClr val="C00000"/>
                </a:solidFill>
                <a:latin typeface="Arial Narrow" panose="020B0604020202020204" pitchFamily="34" charset="0"/>
                <a:cs typeface="Arial Narrow" panose="020B0604020202020204" pitchFamily="34" charset="0"/>
              </a:rPr>
              <a:t>Who is eligible to join the Fund?</a:t>
            </a:r>
          </a:p>
        </p:txBody>
      </p:sp>
    </p:spTree>
    <p:extLst>
      <p:ext uri="{BB962C8B-B14F-4D97-AF65-F5344CB8AC3E}">
        <p14:creationId xmlns:p14="http://schemas.microsoft.com/office/powerpoint/2010/main" val="107727241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0BD7805-F160-44F0-8D0D-EF1D971AD2DF}"/>
              </a:ext>
            </a:extLst>
          </p:cNvPr>
          <p:cNvSpPr txBox="1"/>
          <p:nvPr/>
        </p:nvSpPr>
        <p:spPr>
          <a:xfrm>
            <a:off x="-173633" y="349324"/>
            <a:ext cx="12192000"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AGENDA</a:t>
            </a:r>
          </a:p>
        </p:txBody>
      </p:sp>
      <p:sp>
        <p:nvSpPr>
          <p:cNvPr id="18" name="TextBox 17">
            <a:extLst>
              <a:ext uri="{FF2B5EF4-FFF2-40B4-BE49-F238E27FC236}">
                <a16:creationId xmlns:a16="http://schemas.microsoft.com/office/drawing/2014/main" id="{E5954A46-5FA6-4790-9E5E-1447423F991E}"/>
              </a:ext>
            </a:extLst>
          </p:cNvPr>
          <p:cNvSpPr txBox="1"/>
          <p:nvPr/>
        </p:nvSpPr>
        <p:spPr>
          <a:xfrm>
            <a:off x="1214325" y="1180538"/>
            <a:ext cx="8874034" cy="4924425"/>
          </a:xfrm>
          <a:prstGeom prst="rect">
            <a:avLst/>
          </a:prstGeom>
          <a:noFill/>
        </p:spPr>
        <p:txBody>
          <a:bodyPr wrap="square">
            <a:spAutoFit/>
          </a:bodyPr>
          <a:lstStyle/>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Introduction and overview</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Historical background</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Annual burial premium – 2026/2027</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Payment method - </a:t>
            </a:r>
            <a:r>
              <a:rPr lang="en-US" altLang="en-US" sz="2400" dirty="0" err="1">
                <a:latin typeface="Arial Narrow" panose="020B0604020202020204" pitchFamily="34" charset="0"/>
                <a:ea typeface="Arial Narrow" panose="020B0606020202030204" pitchFamily="34" charset="0"/>
                <a:cs typeface="Arial Narrow" panose="020B0604020202020204" pitchFamily="34" charset="0"/>
              </a:rPr>
              <a:t>Lesaka</a:t>
            </a:r>
            <a:endParaRPr lang="en-US" altLang="en-US" sz="2400" dirty="0">
              <a:latin typeface="Arial Narrow" panose="020B0604020202020204" pitchFamily="34" charset="0"/>
              <a:ea typeface="Arial Narrow" panose="020B0606020202030204" pitchFamily="34" charset="0"/>
              <a:cs typeface="Arial Narrow" panose="020B0604020202020204" pitchFamily="34" charset="0"/>
            </a:endParaRP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Lapsed policy rules</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New policy applications </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Claims procedure</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Nominating a beneficiary</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Benefits</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Value added services</a:t>
            </a:r>
          </a:p>
          <a:p>
            <a:pPr marL="90900" indent="-342900">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Frequently ask questions</a:t>
            </a:r>
          </a:p>
        </p:txBody>
      </p:sp>
    </p:spTree>
    <p:extLst>
      <p:ext uri="{BB962C8B-B14F-4D97-AF65-F5344CB8AC3E}">
        <p14:creationId xmlns:p14="http://schemas.microsoft.com/office/powerpoint/2010/main" val="4187995006"/>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649A90-8ADE-831E-A2CA-E1A0994185C5}"/>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C559FFCB-4A43-1F53-435D-923F709644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7B2B395D-6EDA-47ED-7F22-420770B34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76FDFDF1-C009-3D1D-71C9-63B2B5A003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DEFB2FC8-4E4F-27E2-0165-176C9F125E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EDAEAEBD-2500-6D68-5FD2-76A37B6CE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0DCDB8CA-AB62-BE39-3650-F19A6E392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C06E07C2-87EC-5FB3-0B84-0C88F08EB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944C39ED-0B64-23C3-1C10-651770EEBF8D}"/>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30B2F8A3-9991-B93E-64C5-88354000716D}"/>
              </a:ext>
            </a:extLst>
          </p:cNvPr>
          <p:cNvSpPr txBox="1"/>
          <p:nvPr/>
        </p:nvSpPr>
        <p:spPr>
          <a:xfrm>
            <a:off x="695864" y="1793804"/>
            <a:ext cx="11132355" cy="4185761"/>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The following are covered under the main policy:</a:t>
            </a:r>
            <a:endParaRPr lang="en-US" altLang="en-US" sz="2400" dirty="0">
              <a:latin typeface="Arial Narrow" panose="020B0604020202020204" pitchFamily="34" charset="0"/>
              <a:ea typeface="Arial Narrow" panose="020B0606020202030204" pitchFamily="34" charset="0"/>
              <a:cs typeface="Arial Narrow" panose="020B0604020202020204" pitchFamily="34" charset="0"/>
            </a:endParaRPr>
          </a:p>
          <a:p>
            <a:pPr marL="800100" lvl="1" indent="-342900">
              <a:spcBef>
                <a:spcPts val="400"/>
              </a:spcBef>
              <a:spcAft>
                <a:spcPts val="600"/>
              </a:spcAft>
              <a:buClr>
                <a:srgbClr val="6990C7"/>
              </a:buClr>
              <a:buFont typeface="Wingdings" panose="05000000000000000000" pitchFamily="2" charset="2"/>
              <a:buChar char="§"/>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Spouse</a:t>
            </a:r>
          </a:p>
          <a:p>
            <a:pPr marL="800100" lvl="1" indent="-342900">
              <a:spcBef>
                <a:spcPts val="400"/>
              </a:spcBef>
              <a:spcAft>
                <a:spcPts val="600"/>
              </a:spcAft>
              <a:buClr>
                <a:srgbClr val="6990C7"/>
              </a:buClr>
              <a:buFont typeface="Wingdings" panose="05000000000000000000" pitchFamily="2" charset="2"/>
              <a:buChar char="§"/>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Unmarried children under 21. Including legally adopted children.</a:t>
            </a:r>
          </a:p>
          <a:p>
            <a:pPr marL="800100" lvl="1" indent="-342900">
              <a:spcBef>
                <a:spcPts val="400"/>
              </a:spcBef>
              <a:spcAft>
                <a:spcPts val="600"/>
              </a:spcAft>
              <a:buClr>
                <a:srgbClr val="6990C7"/>
              </a:buClr>
              <a:buFont typeface="Wingdings" panose="05000000000000000000" pitchFamily="2" charset="2"/>
              <a:buChar char="§"/>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When the child turns 21, they need take out their own policy at the next policy     anniversary date.  No waiting period will apply.</a:t>
            </a:r>
          </a:p>
          <a:p>
            <a:pPr marL="800100" lvl="1" indent="-342900">
              <a:spcBef>
                <a:spcPts val="400"/>
              </a:spcBef>
              <a:spcAft>
                <a:spcPts val="600"/>
              </a:spcAft>
              <a:buClr>
                <a:srgbClr val="6990C7"/>
              </a:buClr>
              <a:buFont typeface="Wingdings" panose="05000000000000000000" pitchFamily="2" charset="2"/>
              <a:buChar char="§"/>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A Full-time student until age 25.</a:t>
            </a:r>
          </a:p>
          <a:p>
            <a:pPr marL="800100" lvl="1" indent="-342900">
              <a:spcBef>
                <a:spcPts val="400"/>
              </a:spcBef>
              <a:spcAft>
                <a:spcPts val="600"/>
              </a:spcAft>
              <a:buClr>
                <a:srgbClr val="6990C7"/>
              </a:buClr>
              <a:buFont typeface="Wingdings" panose="05000000000000000000" pitchFamily="2" charset="2"/>
              <a:buChar char="§"/>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When the student turns 25, they must immediately take out their own policy. No waiting period will apply.</a:t>
            </a:r>
          </a:p>
          <a:p>
            <a:pPr marL="800100" lvl="1" indent="-342900">
              <a:spcBef>
                <a:spcPts val="400"/>
              </a:spcBef>
              <a:spcAft>
                <a:spcPts val="600"/>
              </a:spcAft>
              <a:buClr>
                <a:srgbClr val="6990C7"/>
              </a:buClr>
              <a:buFont typeface="Wingdings" panose="05000000000000000000" pitchFamily="2" charset="2"/>
              <a:buChar char="§"/>
            </a:pPr>
            <a:r>
              <a:rPr lang="en-GB" altLang="en-US" sz="2400" dirty="0">
                <a:latin typeface="Arial Narrow" panose="020B0604020202020204" pitchFamily="34" charset="0"/>
                <a:ea typeface="Arial Narrow" panose="020B0606020202030204" pitchFamily="34" charset="0"/>
                <a:cs typeface="Arial Narrow" panose="020B0604020202020204" pitchFamily="34" charset="0"/>
              </a:rPr>
              <a:t>A child older than 21, living with a disability.</a:t>
            </a:r>
          </a:p>
        </p:txBody>
      </p:sp>
      <p:sp>
        <p:nvSpPr>
          <p:cNvPr id="4" name="TextBox 3">
            <a:extLst>
              <a:ext uri="{FF2B5EF4-FFF2-40B4-BE49-F238E27FC236}">
                <a16:creationId xmlns:a16="http://schemas.microsoft.com/office/drawing/2014/main" id="{92A16FE0-141E-F657-CF37-622E6DB278DD}"/>
              </a:ext>
            </a:extLst>
          </p:cNvPr>
          <p:cNvSpPr txBox="1"/>
          <p:nvPr/>
        </p:nvSpPr>
        <p:spPr>
          <a:xfrm>
            <a:off x="1670670" y="384327"/>
            <a:ext cx="8284213" cy="129266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Who can be dependants on the main members’ policy? There seems to be some confusion around children age 21 &amp; 25, are you able to clarify? </a:t>
            </a: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180599127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14EB67-ADBA-A11A-ECA2-A3E5B4F1AEFA}"/>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D665F1DD-2F07-669F-8532-B9A692E7AC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3D227828-C1E4-EBA4-8E65-00A364A73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7700D52-8E4A-4EDE-4817-37AEF24C7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89614A-89D2-C9A2-ED08-D846A94704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21733157-06AB-26F2-11DB-66BFFC494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86323441-4279-CDC3-F785-DB9BC8D981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7EB4EAE4-4C9C-6DE2-9405-33A5BE0897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9B9DC617-E954-5692-2F37-A97C7F00ADD8}"/>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85E4E193-A4A4-1609-DBAA-CE3BADE900B7}"/>
              </a:ext>
            </a:extLst>
          </p:cNvPr>
          <p:cNvSpPr txBox="1"/>
          <p:nvPr/>
        </p:nvSpPr>
        <p:spPr>
          <a:xfrm>
            <a:off x="678612" y="1472371"/>
            <a:ext cx="11302499" cy="3277820"/>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A member living with a disability will be covered under the main members policy as a dependent beyond the age of 21 years.</a:t>
            </a:r>
          </a:p>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Medical proof must be provided before the application can be approved. Each case would be treated on merit for validation.</a:t>
            </a:r>
          </a:p>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Please note that members living with a disability cannot have two (2) policies</a:t>
            </a:r>
          </a:p>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If a valid claim is submitted, please note that the above-mentioned rules will apply, and will result in the second claim being repudiated if submitted.</a:t>
            </a:r>
            <a:endParaRPr lang="en-US" altLang="en-US" sz="2600" dirty="0">
              <a:latin typeface="Arial Narrow" panose="020B0604020202020204" pitchFamily="34" charset="0"/>
              <a:ea typeface="Arial Narrow" panose="020B0606020202030204" pitchFamily="34" charset="0"/>
              <a:cs typeface="Arial Narrow" panose="020B0604020202020204" pitchFamily="34" charset="0"/>
            </a:endParaRPr>
          </a:p>
        </p:txBody>
      </p:sp>
      <p:sp>
        <p:nvSpPr>
          <p:cNvPr id="5" name="TextBox 4">
            <a:extLst>
              <a:ext uri="{FF2B5EF4-FFF2-40B4-BE49-F238E27FC236}">
                <a16:creationId xmlns:a16="http://schemas.microsoft.com/office/drawing/2014/main" id="{CB1164CA-1ED9-71DB-FFF3-21E3726E5717}"/>
              </a:ext>
            </a:extLst>
          </p:cNvPr>
          <p:cNvSpPr txBox="1"/>
          <p:nvPr/>
        </p:nvSpPr>
        <p:spPr>
          <a:xfrm>
            <a:off x="1670670" y="384327"/>
            <a:ext cx="8284213" cy="89255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Are you able to elaborate on the cover for members living with a disability?</a:t>
            </a: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93669475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931573-CEDC-190D-49E8-6BA6D70F4B3B}"/>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B1BE1DF7-68E7-E076-6EDB-64F3B562E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BFE300C2-A7D8-99F8-B238-3F7FEFBDE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DBEBB110-EEB9-1761-E642-AA2A1276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D164A09-2F04-9284-405D-75378284CB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273DA0DD-8695-DBB4-6305-EF46ED8E90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6F3F7813-CCE5-4B57-242A-4A86189C9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4E02EC4C-C76A-D68D-F517-A6BA5D851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B0600D93-7809-8D9C-C2CE-DB53A1CE9334}"/>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79A6821-93E1-1A5D-4646-5124AB81A74D}"/>
              </a:ext>
            </a:extLst>
          </p:cNvPr>
          <p:cNvSpPr txBox="1"/>
          <p:nvPr/>
        </p:nvSpPr>
        <p:spPr>
          <a:xfrm>
            <a:off x="678612" y="1865164"/>
            <a:ext cx="11302499" cy="1821011"/>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Your daughter will have to take out a separate policy to cover herself and her unborn child.</a:t>
            </a:r>
          </a:p>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It must be noted that at this stage your daughter is no longer covered under the main policy but under her own policy.</a:t>
            </a:r>
            <a:endParaRPr lang="en-US" altLang="en-US" sz="2600" dirty="0">
              <a:latin typeface="Arial Narrow" panose="020B0604020202020204" pitchFamily="34" charset="0"/>
              <a:ea typeface="Arial Narrow" panose="020B0606020202030204" pitchFamily="34" charset="0"/>
              <a:cs typeface="Arial Narrow" panose="020B0604020202020204" pitchFamily="34" charset="0"/>
            </a:endParaRPr>
          </a:p>
        </p:txBody>
      </p:sp>
      <p:sp>
        <p:nvSpPr>
          <p:cNvPr id="4" name="TextBox 3">
            <a:extLst>
              <a:ext uri="{FF2B5EF4-FFF2-40B4-BE49-F238E27FC236}">
                <a16:creationId xmlns:a16="http://schemas.microsoft.com/office/drawing/2014/main" id="{4AD6DB8C-2165-C4C5-EFC1-E20EDA14CE9D}"/>
              </a:ext>
            </a:extLst>
          </p:cNvPr>
          <p:cNvSpPr txBox="1"/>
          <p:nvPr/>
        </p:nvSpPr>
        <p:spPr>
          <a:xfrm>
            <a:off x="1670670" y="384327"/>
            <a:ext cx="8284213" cy="129266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What happens if my daughter is under the age of 21 and she falls pregnant? Will the unborn child  be covered under my policy? </a:t>
            </a: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151012565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CA608-5022-C953-37E8-4BF9230B1A55}"/>
            </a:ext>
          </a:extLst>
        </p:cNvPr>
        <p:cNvGrpSpPr/>
        <p:nvPr/>
      </p:nvGrpSpPr>
      <p:grpSpPr>
        <a:xfrm>
          <a:off x="0" y="0"/>
          <a:ext cx="0" cy="0"/>
          <a:chOff x="0" y="0"/>
          <a:chExt cx="0" cy="0"/>
        </a:xfrm>
      </p:grpSpPr>
      <p:sp>
        <p:nvSpPr>
          <p:cNvPr id="20" name="Rectangle 9">
            <a:extLst>
              <a:ext uri="{FF2B5EF4-FFF2-40B4-BE49-F238E27FC236}">
                <a16:creationId xmlns:a16="http://schemas.microsoft.com/office/drawing/2014/main" id="{A549A034-EB95-327B-7BBC-6F92519F941A}"/>
              </a:ext>
            </a:extLst>
          </p:cNvPr>
          <p:cNvSpPr>
            <a:spLocks noChangeArrowheads="1"/>
          </p:cNvSpPr>
          <p:nvPr/>
        </p:nvSpPr>
        <p:spPr bwMode="auto">
          <a:xfrm>
            <a:off x="-12328" y="59631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tangle 8">
            <a:extLst>
              <a:ext uri="{FF2B5EF4-FFF2-40B4-BE49-F238E27FC236}">
                <a16:creationId xmlns:a16="http://schemas.microsoft.com/office/drawing/2014/main" id="{069D8B68-0C1B-843F-2B8E-F32D409D0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Shape 10">
            <a:extLst>
              <a:ext uri="{FF2B5EF4-FFF2-40B4-BE49-F238E27FC236}">
                <a16:creationId xmlns:a16="http://schemas.microsoft.com/office/drawing/2014/main" id="{79B1626D-B903-46BF-A78C-3A3ACAD80A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18C503A-BBA1-C7D6-1E80-A3A686329E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E4B5BCE-074B-E6FC-AF17-5094EE514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16">
            <a:extLst>
              <a:ext uri="{FF2B5EF4-FFF2-40B4-BE49-F238E27FC236}">
                <a16:creationId xmlns:a16="http://schemas.microsoft.com/office/drawing/2014/main" id="{83D70854-BD51-03C4-1620-B585736A23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Isosceles Triangle 18">
            <a:extLst>
              <a:ext uri="{FF2B5EF4-FFF2-40B4-BE49-F238E27FC236}">
                <a16:creationId xmlns:a16="http://schemas.microsoft.com/office/drawing/2014/main" id="{69C40D9A-BC46-59FD-4A63-C57681E675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Isosceles Triangle 20">
            <a:extLst>
              <a:ext uri="{FF2B5EF4-FFF2-40B4-BE49-F238E27FC236}">
                <a16:creationId xmlns:a16="http://schemas.microsoft.com/office/drawing/2014/main" id="{3B416816-4C20-5FB5-ADC4-B33E3202A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9">
            <a:extLst>
              <a:ext uri="{FF2B5EF4-FFF2-40B4-BE49-F238E27FC236}">
                <a16:creationId xmlns:a16="http://schemas.microsoft.com/office/drawing/2014/main" id="{8D7D469A-F09B-3467-23B1-87404D53AFDA}"/>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endParaRPr lang="en-GB" dirty="0"/>
          </a:p>
        </p:txBody>
      </p:sp>
      <p:sp>
        <p:nvSpPr>
          <p:cNvPr id="3" name="TextBox 2">
            <a:extLst>
              <a:ext uri="{FF2B5EF4-FFF2-40B4-BE49-F238E27FC236}">
                <a16:creationId xmlns:a16="http://schemas.microsoft.com/office/drawing/2014/main" id="{02EAA2FD-31F6-04DD-D49C-F9C2A532EEB3}"/>
              </a:ext>
            </a:extLst>
          </p:cNvPr>
          <p:cNvSpPr txBox="1"/>
          <p:nvPr/>
        </p:nvSpPr>
        <p:spPr>
          <a:xfrm>
            <a:off x="537663" y="1899358"/>
            <a:ext cx="11302499" cy="3149580"/>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Yes, the policy will transfer to the non-NAC spouse. The policy will remain active providing the premiums are paid annually. Should the policy lapse, the person will not be able to rejoin.</a:t>
            </a:r>
          </a:p>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Perhaps this is also a good time to draw our members attention to when a couple is divorced. Both parties will need an individual policy from the date of divorce.  </a:t>
            </a:r>
          </a:p>
          <a:p>
            <a:pPr marL="342900" indent="-342900">
              <a:spcBef>
                <a:spcPts val="400"/>
              </a:spcBef>
              <a:spcAft>
                <a:spcPts val="600"/>
              </a:spcAft>
              <a:buClr>
                <a:srgbClr val="6990C7"/>
              </a:buClr>
              <a:buFont typeface="Wingdings" panose="05000000000000000000" pitchFamily="2" charset="2"/>
              <a:buChar char="n"/>
            </a:pPr>
            <a:r>
              <a:rPr lang="en-GB" altLang="en-US" sz="2600" dirty="0">
                <a:latin typeface="Arial Narrow" panose="020B0604020202020204" pitchFamily="34" charset="0"/>
                <a:ea typeface="Arial Narrow" panose="020B0606020202030204" pitchFamily="34" charset="0"/>
                <a:cs typeface="Arial Narrow" panose="020B0604020202020204" pitchFamily="34" charset="0"/>
              </a:rPr>
              <a:t>Once again, if there are minor children, they will be covered under one of their parents’ policy</a:t>
            </a:r>
            <a:endParaRPr lang="en-US" altLang="en-US" sz="2600" dirty="0">
              <a:latin typeface="Helvetica" pitchFamily="2" charset="0"/>
              <a:ea typeface="Arial Narrow" panose="020B0606020202030204" pitchFamily="34" charset="0"/>
              <a:cs typeface="Arial Narrow" panose="020B0606020202030204" pitchFamily="34" charset="0"/>
            </a:endParaRPr>
          </a:p>
        </p:txBody>
      </p:sp>
      <p:sp>
        <p:nvSpPr>
          <p:cNvPr id="13" name="TextBox 12">
            <a:extLst>
              <a:ext uri="{FF2B5EF4-FFF2-40B4-BE49-F238E27FC236}">
                <a16:creationId xmlns:a16="http://schemas.microsoft.com/office/drawing/2014/main" id="{B31F844A-A196-719D-18DF-6056A9D22DD4}"/>
              </a:ext>
            </a:extLst>
          </p:cNvPr>
          <p:cNvSpPr txBox="1"/>
          <p:nvPr/>
        </p:nvSpPr>
        <p:spPr>
          <a:xfrm>
            <a:off x="1670670" y="384327"/>
            <a:ext cx="8284213" cy="129266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What happens if the main member, who is a NAC member, passes away. Does the non-NAC Spouse become the main policy holder? </a:t>
            </a: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6603513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BE9D0D-C1DA-62CB-187D-2F43B96DEDEA}"/>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938BA5F1-A3C9-94EC-5B89-5F2872C786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E14149EC-FB36-3CCC-3067-6CECA71BF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6279A0E2-298E-EDB5-C9A1-E70B02F48E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5503B940-B2FB-D5A4-7BCB-890885A61C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EF221658-5E75-528D-31FB-9800E8966E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8AB2278C-59E0-1EF3-53B0-5A1916CA28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0EEC8F03-CD49-8931-EFD8-4C1F24BB12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A3DDB53-BA9B-239F-5DD3-6478A19CC4AF}"/>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1793E6D4-4BE6-964E-8842-FE91D3929F58}"/>
              </a:ext>
            </a:extLst>
          </p:cNvPr>
          <p:cNvSpPr txBox="1"/>
          <p:nvPr/>
        </p:nvSpPr>
        <p:spPr>
          <a:xfrm>
            <a:off x="526212" y="1360353"/>
            <a:ext cx="10768641" cy="4755148"/>
          </a:xfrm>
          <a:prstGeom prst="rect">
            <a:avLst/>
          </a:prstGeom>
          <a:noFill/>
        </p:spPr>
        <p:txBody>
          <a:bodyPr wrap="square">
            <a:spAutoFit/>
          </a:bodyPr>
          <a:lstStyle/>
          <a:p>
            <a:pPr marL="285750" lvl="0" indent="-285750">
              <a:spcBef>
                <a:spcPts val="400"/>
              </a:spcBef>
              <a:spcAft>
                <a:spcPts val="600"/>
              </a:spcAft>
              <a:buClr>
                <a:srgbClr val="6990C7"/>
              </a:buClr>
              <a:buFont typeface="Wingdings" panose="05000000000000000000" pitchFamily="2" charset="2"/>
              <a:buChar cha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Legislation in respect of Insurance cover is regulated by the FSCA (Financial Services Conduct Authority) and therefore it is important that the application form is fully completed in respect of the following:</a:t>
            </a:r>
          </a:p>
          <a:p>
            <a:pPr lvl="1">
              <a:spcBef>
                <a:spcPts val="400"/>
              </a:spcBef>
              <a:spcAft>
                <a:spcPts val="600"/>
              </a:spcAft>
              <a:buClr>
                <a:srgbClr val="6990C7"/>
              </a:buCl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	Your contact number</a:t>
            </a:r>
          </a:p>
          <a:p>
            <a:pPr lvl="1">
              <a:spcBef>
                <a:spcPts val="400"/>
              </a:spcBef>
              <a:spcAft>
                <a:spcPts val="600"/>
              </a:spcAft>
              <a:buClr>
                <a:srgbClr val="6990C7"/>
              </a:buCl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	Your ID (Identity Document) number</a:t>
            </a:r>
          </a:p>
          <a:p>
            <a:pPr lvl="1">
              <a:spcBef>
                <a:spcPts val="400"/>
              </a:spcBef>
              <a:spcAft>
                <a:spcPts val="600"/>
              </a:spcAft>
              <a:buClr>
                <a:srgbClr val="6990C7"/>
              </a:buCl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	Your email address </a:t>
            </a:r>
          </a:p>
          <a:p>
            <a:pPr marL="285750" lvl="0" indent="-285750">
              <a:spcBef>
                <a:spcPts val="400"/>
              </a:spcBef>
              <a:spcAft>
                <a:spcPts val="600"/>
              </a:spcAft>
              <a:buClr>
                <a:srgbClr val="6990C7"/>
              </a:buClr>
              <a:buFont typeface="Wingdings" panose="05000000000000000000" pitchFamily="2" charset="2"/>
              <a:buChar cha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The information is vital to keep policy holders informed of any changes in respect of premiums etc.</a:t>
            </a:r>
          </a:p>
          <a:p>
            <a:pPr marL="285750" lvl="0" indent="-285750">
              <a:spcBef>
                <a:spcPts val="400"/>
              </a:spcBef>
              <a:spcAft>
                <a:spcPts val="600"/>
              </a:spcAft>
              <a:buClr>
                <a:srgbClr val="6990C7"/>
              </a:buClr>
              <a:buFont typeface="Wingdings" panose="05000000000000000000" pitchFamily="2" charset="2"/>
              <a:buChar cha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This information is also used by the insurer to send a Welcome Pack to the new policy holder.</a:t>
            </a:r>
          </a:p>
          <a:p>
            <a:pPr marL="285750" lvl="0" indent="-285750">
              <a:spcBef>
                <a:spcPts val="400"/>
              </a:spcBef>
              <a:spcAft>
                <a:spcPts val="600"/>
              </a:spcAft>
              <a:buClr>
                <a:srgbClr val="6990C7"/>
              </a:buClr>
              <a:buFont typeface="Wingdings" panose="05000000000000000000" pitchFamily="2" charset="2"/>
              <a:buChar char="§"/>
              <a:defRPr/>
            </a:pPr>
            <a:r>
              <a:rPr lang="en-GB" altLang="en-US" sz="2300" dirty="0">
                <a:latin typeface="Arial Narrow" panose="020B0604020202020204" pitchFamily="34" charset="0"/>
                <a:ea typeface="Arial Narrow" panose="020B0606020202030204" pitchFamily="34" charset="0"/>
                <a:cs typeface="Arial Narrow" panose="020B0604020202020204" pitchFamily="34" charset="0"/>
              </a:rPr>
              <a:t>Please note that the NAC Burial Fund SA will not be able to complete a new application unless all the information is supplied.	</a:t>
            </a:r>
            <a:endParaRPr kumimoji="0" lang="en-US" altLang="en-US" sz="2300" u="none" strike="noStrike" kern="1200" cap="none" spc="0" normalizeH="0" baseline="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endParaRPr>
          </a:p>
        </p:txBody>
      </p:sp>
      <p:sp>
        <p:nvSpPr>
          <p:cNvPr id="2" name="Freeform 1">
            <a:extLst>
              <a:ext uri="{FF2B5EF4-FFF2-40B4-BE49-F238E27FC236}">
                <a16:creationId xmlns:a16="http://schemas.microsoft.com/office/drawing/2014/main" id="{924B6681-816D-C8CD-12F9-9EDF29874F0E}"/>
              </a:ext>
            </a:extLst>
          </p:cNvPr>
          <p:cNvSpPr/>
          <p:nvPr/>
        </p:nvSpPr>
        <p:spPr>
          <a:xfrm>
            <a:off x="526212" y="1337260"/>
            <a:ext cx="776377" cy="753374"/>
          </a:xfrm>
          <a:custGeom>
            <a:avLst/>
            <a:gdLst>
              <a:gd name="csX0" fmla="*/ 776377 w 776377"/>
              <a:gd name="csY0" fmla="*/ 0 h 753374"/>
              <a:gd name="csX1" fmla="*/ 0 w 776377"/>
              <a:gd name="csY1" fmla="*/ 0 h 753374"/>
              <a:gd name="csX2" fmla="*/ 0 w 776377"/>
              <a:gd name="csY2" fmla="*/ 753374 h 753374"/>
              <a:gd name="csX3" fmla="*/ 0 w 776377"/>
              <a:gd name="csY3" fmla="*/ 753374 h 753374"/>
            </a:gdLst>
            <a:ahLst/>
            <a:cxnLst>
              <a:cxn ang="0">
                <a:pos x="csX0" y="csY0"/>
              </a:cxn>
              <a:cxn ang="0">
                <a:pos x="csX1" y="csY1"/>
              </a:cxn>
              <a:cxn ang="0">
                <a:pos x="csX2" y="csY2"/>
              </a:cxn>
              <a:cxn ang="0">
                <a:pos x="csX3" y="csY3"/>
              </a:cxn>
            </a:cxnLst>
            <a:rect l="l" t="t" r="r" b="b"/>
            <a:pathLst>
              <a:path w="776377" h="753374">
                <a:moveTo>
                  <a:pt x="776377" y="0"/>
                </a:moveTo>
                <a:lnTo>
                  <a:pt x="0" y="0"/>
                </a:lnTo>
                <a:lnTo>
                  <a:pt x="0" y="753374"/>
                </a:lnTo>
                <a:lnTo>
                  <a:pt x="0" y="753374"/>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2312379-33FE-1835-724D-126F2A6DB246}"/>
              </a:ext>
            </a:extLst>
          </p:cNvPr>
          <p:cNvSpPr txBox="1"/>
          <p:nvPr/>
        </p:nvSpPr>
        <p:spPr>
          <a:xfrm>
            <a:off x="1670670" y="384327"/>
            <a:ext cx="8284213" cy="89255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Why is it so important to provide my personal details in the application form?</a:t>
            </a: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2237709128"/>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D2722C-8962-2D00-FD31-130124BDCC0C}"/>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8BCF95A4-C1A6-F779-957A-23EF9250B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A7F82916-AA68-A165-23B1-0174E0286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D521520F-8A25-DFF5-C910-50F203B216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404D3C6F-2A3D-9E0F-830D-7E2AEFEC8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5F6FACAE-CFF2-3BBB-28FC-08D5BB7C5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22B006BC-29C0-665C-B5E8-1AEC87C359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1ECFD09A-926D-6112-241C-2A5DA98291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D27C28D7-2AFD-9412-9325-13E4D2EDBEB3}"/>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3087B104-61C8-5990-C159-1FE6375AE544}"/>
              </a:ext>
            </a:extLst>
          </p:cNvPr>
          <p:cNvSpPr txBox="1"/>
          <p:nvPr/>
        </p:nvSpPr>
        <p:spPr>
          <a:xfrm>
            <a:off x="444750" y="1447986"/>
            <a:ext cx="11417049" cy="3662541"/>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Remember that this is a South African burial fund.</a:t>
            </a:r>
          </a:p>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There are different scenarios to be addressed</a:t>
            </a:r>
          </a:p>
          <a:p>
            <a:pPr>
              <a:spcBef>
                <a:spcPts val="400"/>
              </a:spcBef>
              <a:spcAft>
                <a:spcPts val="600"/>
              </a:spcAft>
              <a:buClr>
                <a:srgbClr val="6990C7"/>
              </a:buClr>
              <a:tabLst>
                <a:tab pos="400050" algn="l"/>
              </a:tabLst>
            </a:pPr>
            <a:r>
              <a:rPr lang="en-US" sz="2600" dirty="0">
                <a:latin typeface="Arial Narrow" panose="020B0604020202020204" pitchFamily="34" charset="0"/>
                <a:cs typeface="Arial Narrow" panose="020B0604020202020204" pitchFamily="34" charset="0"/>
              </a:rPr>
              <a:t>	a) Emigration – If you emigrate the policy cannot be renewed at the end of the expiry date. </a:t>
            </a:r>
          </a:p>
          <a:p>
            <a:pPr>
              <a:spcBef>
                <a:spcPts val="400"/>
              </a:spcBef>
              <a:spcAft>
                <a:spcPts val="600"/>
              </a:spcAft>
              <a:buClr>
                <a:srgbClr val="6990C7"/>
              </a:buClr>
              <a:tabLst>
                <a:tab pos="711200" algn="l"/>
              </a:tabLst>
            </a:pPr>
            <a:r>
              <a:rPr lang="en-US" sz="2600" dirty="0">
                <a:latin typeface="Arial Narrow" panose="020B0604020202020204" pitchFamily="34" charset="0"/>
                <a:cs typeface="Arial Narrow" panose="020B0604020202020204" pitchFamily="34" charset="0"/>
              </a:rPr>
              <a:t>	You are no longer eligible to be covered under the SA policy.</a:t>
            </a:r>
          </a:p>
          <a:p>
            <a:pPr>
              <a:spcBef>
                <a:spcPts val="400"/>
              </a:spcBef>
              <a:spcAft>
                <a:spcPts val="600"/>
              </a:spcAft>
              <a:buClr>
                <a:srgbClr val="6990C7"/>
              </a:buClr>
              <a:tabLst>
                <a:tab pos="400050" algn="l"/>
              </a:tabLst>
            </a:pPr>
            <a:r>
              <a:rPr lang="en-US" sz="2600" dirty="0">
                <a:latin typeface="Arial Narrow" panose="020B0604020202020204" pitchFamily="34" charset="0"/>
                <a:cs typeface="Arial Narrow" panose="020B0604020202020204" pitchFamily="34" charset="0"/>
              </a:rPr>
              <a:t>	b) Working in another country on a contract basis</a:t>
            </a:r>
          </a:p>
          <a:p>
            <a:pPr>
              <a:spcBef>
                <a:spcPts val="400"/>
              </a:spcBef>
              <a:spcAft>
                <a:spcPts val="600"/>
              </a:spcAft>
              <a:buClr>
                <a:srgbClr val="6990C7"/>
              </a:buClr>
              <a:tabLst>
                <a:tab pos="400050" algn="l"/>
              </a:tabLst>
            </a:pPr>
            <a:r>
              <a:rPr lang="en-US" sz="2600" dirty="0">
                <a:latin typeface="Arial Narrow" panose="020B0604020202020204" pitchFamily="34" charset="0"/>
                <a:cs typeface="Arial Narrow" panose="020B0604020202020204" pitchFamily="34" charset="0"/>
              </a:rPr>
              <a:t>	c)  Studying outside of SA</a:t>
            </a:r>
          </a:p>
          <a:p>
            <a:pPr>
              <a:spcBef>
                <a:spcPts val="400"/>
              </a:spcBef>
              <a:spcAft>
                <a:spcPts val="600"/>
              </a:spcAft>
              <a:buClr>
                <a:srgbClr val="6990C7"/>
              </a:buClr>
              <a:tabLst>
                <a:tab pos="400050" algn="l"/>
              </a:tabLst>
            </a:pPr>
            <a:r>
              <a:rPr lang="en-US" sz="2600" dirty="0">
                <a:latin typeface="Arial Narrow" panose="020B0604020202020204" pitchFamily="34" charset="0"/>
                <a:cs typeface="Arial Narrow" panose="020B0604020202020204" pitchFamily="34" charset="0"/>
              </a:rPr>
              <a:t>	d) Holiday outside SA</a:t>
            </a:r>
            <a:endParaRPr lang="en-GB" sz="2600" dirty="0">
              <a:latin typeface="Arial Narrow" panose="020B0604020202020204" pitchFamily="34" charset="0"/>
              <a:cs typeface="Arial Narrow" panose="020B0604020202020204" pitchFamily="34" charset="0"/>
            </a:endParaRPr>
          </a:p>
        </p:txBody>
      </p:sp>
      <p:sp>
        <p:nvSpPr>
          <p:cNvPr id="5" name="TextBox 4">
            <a:extLst>
              <a:ext uri="{FF2B5EF4-FFF2-40B4-BE49-F238E27FC236}">
                <a16:creationId xmlns:a16="http://schemas.microsoft.com/office/drawing/2014/main" id="{89BE5409-640D-FCDD-2DA9-AE0F68DC6084}"/>
              </a:ext>
            </a:extLst>
          </p:cNvPr>
          <p:cNvSpPr txBox="1"/>
          <p:nvPr/>
        </p:nvSpPr>
        <p:spPr>
          <a:xfrm>
            <a:off x="1670670" y="384327"/>
            <a:ext cx="8230431" cy="142090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If I have an existing policy but move outside of SA borders, am I still eligible to be covered by this policy?</a:t>
            </a:r>
            <a:endParaRPr lang="en-GB" sz="2600" b="1" dirty="0">
              <a:solidFill>
                <a:srgbClr val="C00000"/>
              </a:solidFill>
              <a:latin typeface="Arial Narrow" panose="020B0604020202020204" pitchFamily="34" charset="0"/>
              <a:cs typeface="Arial Narrow" panose="020B0604020202020204" pitchFamily="34" charset="0"/>
            </a:endParaRPr>
          </a:p>
          <a:p>
            <a:pPr>
              <a:spcBef>
                <a:spcPts val="400"/>
              </a:spcBef>
              <a:spcAft>
                <a:spcPts val="600"/>
              </a:spcAft>
              <a:buClr>
                <a:srgbClr val="6990C7"/>
              </a:buClr>
            </a:pP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2950955939"/>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6448B-0182-D357-990F-A072C6E3A9AB}"/>
            </a:ext>
          </a:extLst>
        </p:cNvPr>
        <p:cNvGrpSpPr/>
        <p:nvPr/>
      </p:nvGrpSpPr>
      <p:grpSpPr>
        <a:xfrm>
          <a:off x="0" y="0"/>
          <a:ext cx="0" cy="0"/>
          <a:chOff x="0" y="0"/>
          <a:chExt cx="0" cy="0"/>
        </a:xfrm>
      </p:grpSpPr>
      <p:sp>
        <p:nvSpPr>
          <p:cNvPr id="4" name="Rectangle 8">
            <a:extLst>
              <a:ext uri="{FF2B5EF4-FFF2-40B4-BE49-F238E27FC236}">
                <a16:creationId xmlns:a16="http://schemas.microsoft.com/office/drawing/2014/main" id="{CD31F217-DFC9-132F-BAC3-7C92918AA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Freeform: Shape 10">
            <a:extLst>
              <a:ext uri="{FF2B5EF4-FFF2-40B4-BE49-F238E27FC236}">
                <a16:creationId xmlns:a16="http://schemas.microsoft.com/office/drawing/2014/main" id="{98E68DC1-D1E1-B0BC-EA14-65F0D10077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1BC90A58-A542-0EE9-CC7E-B31886824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82BE81B-EDE6-567F-BA93-0DCF204BD3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Freeform: Shape 16">
            <a:extLst>
              <a:ext uri="{FF2B5EF4-FFF2-40B4-BE49-F238E27FC236}">
                <a16:creationId xmlns:a16="http://schemas.microsoft.com/office/drawing/2014/main" id="{67F2D75E-4B4D-7EE8-511B-2AE3E05BE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Isosceles Triangle 18">
            <a:extLst>
              <a:ext uri="{FF2B5EF4-FFF2-40B4-BE49-F238E27FC236}">
                <a16:creationId xmlns:a16="http://schemas.microsoft.com/office/drawing/2014/main" id="{4961B9B4-3702-E62E-3D34-1D7EC97DF2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Isosceles Triangle 20">
            <a:extLst>
              <a:ext uri="{FF2B5EF4-FFF2-40B4-BE49-F238E27FC236}">
                <a16:creationId xmlns:a16="http://schemas.microsoft.com/office/drawing/2014/main" id="{0A86CBCB-14B5-75CA-F643-DE5C759757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9">
            <a:extLst>
              <a:ext uri="{FF2B5EF4-FFF2-40B4-BE49-F238E27FC236}">
                <a16:creationId xmlns:a16="http://schemas.microsoft.com/office/drawing/2014/main" id="{30FC2CF0-342E-F5CF-666E-ED1F08DCD028}"/>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73145BC9-24AA-DCB5-BED2-972377F35C28}"/>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81EAC6DF-B3B0-B90F-4903-CD6DB18E2239}"/>
              </a:ext>
            </a:extLst>
          </p:cNvPr>
          <p:cNvSpPr txBox="1"/>
          <p:nvPr/>
        </p:nvSpPr>
        <p:spPr>
          <a:xfrm>
            <a:off x="444751" y="1447986"/>
            <a:ext cx="11221038" cy="3005951"/>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GB" sz="2600" dirty="0">
                <a:latin typeface="Arial Narrow" panose="020B0604020202020204" pitchFamily="34" charset="0"/>
                <a:cs typeface="Arial Narrow" panose="020B0604020202020204" pitchFamily="34" charset="0"/>
              </a:rPr>
              <a:t>In the case </a:t>
            </a:r>
            <a:r>
              <a:rPr lang="en-US" sz="2600" dirty="0">
                <a:latin typeface="Arial Narrow" panose="020B0604020202020204" pitchFamily="34" charset="0"/>
                <a:cs typeface="Arial Narrow" panose="020B0604020202020204" pitchFamily="34" charset="0"/>
              </a:rPr>
              <a:t>Studying and Holidaying outside SA </a:t>
            </a:r>
            <a:r>
              <a:rPr lang="en-GB" sz="2600" dirty="0">
                <a:latin typeface="Arial Narrow" panose="020B0604020202020204" pitchFamily="34" charset="0"/>
                <a:cs typeface="Arial Narrow" panose="020B0604020202020204" pitchFamily="34" charset="0"/>
              </a:rPr>
              <a:t>the following conditions will apply:</a:t>
            </a:r>
          </a:p>
          <a:p>
            <a:pPr>
              <a:spcBef>
                <a:spcPts val="400"/>
              </a:spcBef>
              <a:spcAft>
                <a:spcPts val="600"/>
              </a:spcAft>
              <a:buClr>
                <a:srgbClr val="6990C7"/>
              </a:buClr>
            </a:pPr>
            <a:r>
              <a:rPr lang="en-GB" sz="2600" dirty="0">
                <a:latin typeface="Arial Narrow" panose="020B0604020202020204" pitchFamily="34" charset="0"/>
                <a:cs typeface="Arial Narrow" panose="020B0604020202020204" pitchFamily="34" charset="0"/>
              </a:rPr>
              <a:t>	- SA death benefit value only will be paid.</a:t>
            </a:r>
          </a:p>
          <a:p>
            <a:pPr>
              <a:spcBef>
                <a:spcPts val="400"/>
              </a:spcBef>
              <a:spcAft>
                <a:spcPts val="600"/>
              </a:spcAft>
              <a:buClr>
                <a:srgbClr val="6990C7"/>
              </a:buClr>
            </a:pPr>
            <a:r>
              <a:rPr lang="en-GB" sz="2600" dirty="0">
                <a:latin typeface="Arial Narrow" panose="020B0604020202020204" pitchFamily="34" charset="0"/>
                <a:cs typeface="Arial Narrow" panose="020B0604020202020204" pitchFamily="34" charset="0"/>
              </a:rPr>
              <a:t>	- Cash Benefit will only be paid into a South African bank account</a:t>
            </a:r>
          </a:p>
          <a:p>
            <a:pPr lvl="1">
              <a:spcBef>
                <a:spcPts val="400"/>
              </a:spcBef>
              <a:spcAft>
                <a:spcPts val="600"/>
              </a:spcAft>
              <a:buClr>
                <a:srgbClr val="6990C7"/>
              </a:buClr>
            </a:pPr>
            <a:r>
              <a:rPr lang="en-GB" sz="2600" dirty="0">
                <a:latin typeface="Arial Narrow" panose="020B0604020202020204" pitchFamily="34" charset="0"/>
                <a:cs typeface="Arial Narrow" panose="020B0604020202020204" pitchFamily="34" charset="0"/>
              </a:rPr>
              <a:t>         - Cost of repatriation is for the member’s account as it only applies within the borders of South Africa.</a:t>
            </a:r>
          </a:p>
          <a:p>
            <a:pPr lvl="1">
              <a:spcBef>
                <a:spcPts val="400"/>
              </a:spcBef>
              <a:spcAft>
                <a:spcPts val="600"/>
              </a:spcAft>
              <a:buClr>
                <a:srgbClr val="6990C7"/>
              </a:buClr>
            </a:pPr>
            <a:r>
              <a:rPr lang="en-GB" sz="2600" dirty="0">
                <a:latin typeface="Arial Narrow" panose="020B0604020202020204" pitchFamily="34" charset="0"/>
                <a:cs typeface="Arial Narrow" panose="020B0604020202020204" pitchFamily="34" charset="0"/>
              </a:rPr>
              <a:t>	- Value Added Services is only applicable in South Africa.</a:t>
            </a:r>
          </a:p>
        </p:txBody>
      </p:sp>
      <p:sp>
        <p:nvSpPr>
          <p:cNvPr id="5" name="TextBox 4">
            <a:extLst>
              <a:ext uri="{FF2B5EF4-FFF2-40B4-BE49-F238E27FC236}">
                <a16:creationId xmlns:a16="http://schemas.microsoft.com/office/drawing/2014/main" id="{E26B501E-CEA7-8F16-033D-BC92F4E07B77}"/>
              </a:ext>
            </a:extLst>
          </p:cNvPr>
          <p:cNvSpPr txBox="1"/>
          <p:nvPr/>
        </p:nvSpPr>
        <p:spPr>
          <a:xfrm>
            <a:off x="1670670" y="384327"/>
            <a:ext cx="8230431" cy="1420902"/>
          </a:xfrm>
          <a:prstGeom prst="rect">
            <a:avLst/>
          </a:prstGeom>
          <a:noFill/>
        </p:spPr>
        <p:txBody>
          <a:bodyPr wrap="square">
            <a:spAutoFit/>
          </a:bodyPr>
          <a:lstStyle/>
          <a:p>
            <a:pPr>
              <a:spcBef>
                <a:spcPts val="400"/>
              </a:spcBef>
              <a:spcAft>
                <a:spcPts val="600"/>
              </a:spcAft>
              <a:buClr>
                <a:srgbClr val="6990C7"/>
              </a:buClr>
            </a:pPr>
            <a:r>
              <a:rPr lang="en-GB" altLang="en-US" sz="2600" b="1" dirty="0">
                <a:solidFill>
                  <a:srgbClr val="C00000"/>
                </a:solidFill>
                <a:latin typeface="Arial Narrow" panose="020B0604020202020204" pitchFamily="34" charset="0"/>
                <a:cs typeface="Arial Narrow" panose="020B0604020202020204" pitchFamily="34" charset="0"/>
              </a:rPr>
              <a:t>If I have an existing policy but move outside of SA borders, am I still eligible to be covered by this policy? (cont.)</a:t>
            </a:r>
            <a:endParaRPr lang="en-GB" sz="2600" b="1" dirty="0">
              <a:solidFill>
                <a:srgbClr val="C00000"/>
              </a:solidFill>
              <a:latin typeface="Arial Narrow" panose="020B0604020202020204" pitchFamily="34" charset="0"/>
              <a:cs typeface="Arial Narrow" panose="020B0604020202020204" pitchFamily="34" charset="0"/>
            </a:endParaRPr>
          </a:p>
          <a:p>
            <a:pPr>
              <a:spcBef>
                <a:spcPts val="400"/>
              </a:spcBef>
              <a:spcAft>
                <a:spcPts val="600"/>
              </a:spcAft>
              <a:buClr>
                <a:srgbClr val="6990C7"/>
              </a:buClr>
            </a:pPr>
            <a:endParaRPr lang="en-US" altLang="en-US" sz="2600" b="1" dirty="0">
              <a:solidFill>
                <a:srgbClr val="C00000"/>
              </a:solidFill>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898360780"/>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656C952A-B30B-45A7-9077-F4DCFE49A714}"/>
              </a:ext>
            </a:extLst>
          </p:cNvPr>
          <p:cNvSpPr txBox="1"/>
          <p:nvPr/>
        </p:nvSpPr>
        <p:spPr>
          <a:xfrm>
            <a:off x="2304288" y="640080"/>
            <a:ext cx="6858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6990C7"/>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3C407091-1AEA-A6B3-ACA6-4BD089B31F5B}"/>
              </a:ext>
            </a:extLst>
          </p:cNvPr>
          <p:cNvSpPr txBox="1"/>
          <p:nvPr/>
        </p:nvSpPr>
        <p:spPr>
          <a:xfrm>
            <a:off x="526212" y="1532632"/>
            <a:ext cx="11025053" cy="3857466"/>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This presentation will be available on the NACSA Website, under the burial tab.</a:t>
            </a:r>
          </a:p>
          <a:p>
            <a:pPr>
              <a:buClr>
                <a:srgbClr val="6990C7"/>
              </a:buClr>
            </a:pPr>
            <a:endParaRPr lang="en-US" sz="2600" dirty="0">
              <a:latin typeface="Helvetica" panose="020B0604020202020204" pitchFamily="34" charset="0"/>
            </a:endParaRPr>
          </a:p>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All relevant forms, documentation and information relating to the Burial is available on the NACSA website and MIS.</a:t>
            </a:r>
          </a:p>
          <a:p>
            <a:pPr>
              <a:buClr>
                <a:srgbClr val="6990C7"/>
              </a:buClr>
            </a:pPr>
            <a:endParaRPr lang="en-US" sz="2600" dirty="0">
              <a:latin typeface="Helvetica" panose="020B0604020202020204" pitchFamily="34" charset="0"/>
            </a:endParaRPr>
          </a:p>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All claims are handled only by the insurers (not by NACBFSA HO).</a:t>
            </a:r>
          </a:p>
          <a:p>
            <a:pPr>
              <a:spcBef>
                <a:spcPts val="600"/>
              </a:spcBef>
              <a:spcAft>
                <a:spcPts val="600"/>
              </a:spcAft>
            </a:pPr>
            <a:r>
              <a:rPr lang="en-US" altLang="en-US" sz="2600" dirty="0">
                <a:latin typeface="Helvetica" pitchFamily="2" charset="0"/>
                <a:ea typeface="Arial Narrow" panose="020B0606020202030204" pitchFamily="34" charset="0"/>
                <a:cs typeface="Arial Narrow" panose="020B0606020202030204" pitchFamily="34" charset="0"/>
              </a:rPr>
              <a:t>	- </a:t>
            </a:r>
            <a:r>
              <a:rPr lang="en-US" sz="2600" dirty="0">
                <a:hlinkClick r:id="rId3"/>
              </a:rPr>
              <a:t>nacbf@fmscenta.co.za</a:t>
            </a:r>
            <a:r>
              <a:rPr lang="en-US" altLang="en-US" sz="2600" dirty="0">
                <a:latin typeface="Helvetica" pitchFamily="2" charset="0"/>
                <a:ea typeface="Arial Narrow" panose="020B0606020202030204" pitchFamily="34" charset="0"/>
                <a:cs typeface="Arial Narrow" panose="020B0606020202030204" pitchFamily="34" charset="0"/>
              </a:rPr>
              <a:t> or  WhatsApp to 066 155 7372.</a:t>
            </a:r>
          </a:p>
          <a:p>
            <a:pPr>
              <a:spcBef>
                <a:spcPts val="600"/>
              </a:spcBef>
              <a:spcAft>
                <a:spcPts val="600"/>
              </a:spcAft>
            </a:pPr>
            <a:r>
              <a:rPr lang="en-US" sz="2600" dirty="0">
                <a:latin typeface="Helvetica" pitchFamily="2" charset="0"/>
              </a:rPr>
              <a:t>	- Hotline 0860 555 992 assistance with claims</a:t>
            </a:r>
            <a:endParaRPr lang="en-US" sz="2600" dirty="0">
              <a:latin typeface="Helvetica" panose="020B0604020202020204" pitchFamily="34" charset="0"/>
            </a:endParaRPr>
          </a:p>
        </p:txBody>
      </p:sp>
      <p:sp>
        <p:nvSpPr>
          <p:cNvPr id="4" name="TextBox 3">
            <a:extLst>
              <a:ext uri="{FF2B5EF4-FFF2-40B4-BE49-F238E27FC236}">
                <a16:creationId xmlns:a16="http://schemas.microsoft.com/office/drawing/2014/main" id="{71F00FAD-BBBA-7C25-3EBD-D37DFD905C53}"/>
              </a:ext>
            </a:extLst>
          </p:cNvPr>
          <p:cNvSpPr txBox="1"/>
          <p:nvPr/>
        </p:nvSpPr>
        <p:spPr>
          <a:xfrm>
            <a:off x="1670670" y="384327"/>
            <a:ext cx="8284213" cy="892552"/>
          </a:xfrm>
          <a:prstGeom prst="rect">
            <a:avLst/>
          </a:prstGeom>
          <a:noFill/>
        </p:spPr>
        <p:txBody>
          <a:bodyPr wrap="square">
            <a:spAutoFit/>
          </a:bodyPr>
          <a:lstStyle/>
          <a:p>
            <a:pPr>
              <a:buClr>
                <a:srgbClr val="6990C7"/>
              </a:buClr>
            </a:pPr>
            <a:r>
              <a:rPr lang="en-US" sz="2600" b="1" dirty="0">
                <a:solidFill>
                  <a:srgbClr val="C00000"/>
                </a:solidFill>
                <a:latin typeface="Arial Narrow" panose="020B0604020202020204" pitchFamily="34" charset="0"/>
                <a:cs typeface="Arial Narrow" panose="020B0604020202020204" pitchFamily="34" charset="0"/>
              </a:rPr>
              <a:t>This is a lot of information to remember. Where can we get help?</a:t>
            </a:r>
          </a:p>
        </p:txBody>
      </p:sp>
    </p:spTree>
    <p:extLst>
      <p:ext uri="{BB962C8B-B14F-4D97-AF65-F5344CB8AC3E}">
        <p14:creationId xmlns:p14="http://schemas.microsoft.com/office/powerpoint/2010/main" val="233884416"/>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C2F4D-DB5B-4E88-0B10-58CB46B9CDC4}"/>
            </a:ext>
          </a:extLst>
        </p:cNvPr>
        <p:cNvGrpSpPr/>
        <p:nvPr/>
      </p:nvGrpSpPr>
      <p:grpSpPr>
        <a:xfrm>
          <a:off x="0" y="0"/>
          <a:ext cx="0" cy="0"/>
          <a:chOff x="0" y="0"/>
          <a:chExt cx="0" cy="0"/>
        </a:xfrm>
      </p:grpSpPr>
      <p:sp>
        <p:nvSpPr>
          <p:cNvPr id="20" name="Rectangle 9">
            <a:extLst>
              <a:ext uri="{FF2B5EF4-FFF2-40B4-BE49-F238E27FC236}">
                <a16:creationId xmlns:a16="http://schemas.microsoft.com/office/drawing/2014/main" id="{C5925DD0-C91D-8822-E969-FD9AD2EF09C9}"/>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787C6225-BE7D-A6F6-B3DE-769BBBC0FDE7}"/>
              </a:ext>
            </a:extLst>
          </p:cNvPr>
          <p:cNvSpPr txBox="1"/>
          <p:nvPr/>
        </p:nvSpPr>
        <p:spPr>
          <a:xfrm>
            <a:off x="2304288" y="640080"/>
            <a:ext cx="6858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6990C7"/>
              </a:solidFill>
              <a:effectLst/>
              <a:uLnTx/>
              <a:uFillTx/>
              <a:latin typeface="Calibri" panose="020F0502020204030204"/>
              <a:ea typeface="+mn-ea"/>
              <a:cs typeface="+mn-cs"/>
            </a:endParaRPr>
          </a:p>
        </p:txBody>
      </p:sp>
      <p:sp>
        <p:nvSpPr>
          <p:cNvPr id="6" name="Rectangle 8">
            <a:extLst>
              <a:ext uri="{FF2B5EF4-FFF2-40B4-BE49-F238E27FC236}">
                <a16:creationId xmlns:a16="http://schemas.microsoft.com/office/drawing/2014/main" id="{745547F1-C774-25C9-963B-6DA84389FD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Freeform: Shape 10">
            <a:extLst>
              <a:ext uri="{FF2B5EF4-FFF2-40B4-BE49-F238E27FC236}">
                <a16:creationId xmlns:a16="http://schemas.microsoft.com/office/drawing/2014/main" id="{F7BEA79D-57BC-AF89-10BA-FB435B3EBA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D543FA5D-1ABF-C0AB-7D0B-D05BA653D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2CD4DBF0-FEDE-8C69-DA61-B2E2129E61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Freeform: Shape 16">
            <a:extLst>
              <a:ext uri="{FF2B5EF4-FFF2-40B4-BE49-F238E27FC236}">
                <a16:creationId xmlns:a16="http://schemas.microsoft.com/office/drawing/2014/main" id="{3FDDF1CB-AF6D-98D9-9447-6A130C14D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Isosceles Triangle 18">
            <a:extLst>
              <a:ext uri="{FF2B5EF4-FFF2-40B4-BE49-F238E27FC236}">
                <a16:creationId xmlns:a16="http://schemas.microsoft.com/office/drawing/2014/main" id="{7792464F-EE27-69E0-314D-1B9993745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Isosceles Triangle 20">
            <a:extLst>
              <a:ext uri="{FF2B5EF4-FFF2-40B4-BE49-F238E27FC236}">
                <a16:creationId xmlns:a16="http://schemas.microsoft.com/office/drawing/2014/main" id="{48033A01-A525-2650-21C9-CC9CAACAF3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Rectangle 9">
            <a:extLst>
              <a:ext uri="{FF2B5EF4-FFF2-40B4-BE49-F238E27FC236}">
                <a16:creationId xmlns:a16="http://schemas.microsoft.com/office/drawing/2014/main" id="{EECD111C-3D88-DDB4-172D-8B60E1D57E38}"/>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07EA5BC-3565-A49C-9F77-A07BAEEE8195}"/>
              </a:ext>
            </a:extLst>
          </p:cNvPr>
          <p:cNvSpPr txBox="1"/>
          <p:nvPr/>
        </p:nvSpPr>
        <p:spPr>
          <a:xfrm>
            <a:off x="526212" y="1532632"/>
            <a:ext cx="11025053" cy="2169825"/>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The NACBFSA administration office only deal with the following:</a:t>
            </a:r>
          </a:p>
          <a:p>
            <a:pPr marL="800100" lvl="1" indent="-342900">
              <a:buClr>
                <a:srgbClr val="6990C7"/>
              </a:buClr>
              <a:buFont typeface="Arial" panose="020B0604020202020204" pitchFamily="34" charset="0"/>
              <a:buChar char="•"/>
            </a:pPr>
            <a:r>
              <a:rPr lang="en-US" sz="2600" dirty="0">
                <a:latin typeface="Helvetica" panose="020B0604020202020204" pitchFamily="34" charset="0"/>
              </a:rPr>
              <a:t>New member applications.</a:t>
            </a:r>
          </a:p>
          <a:p>
            <a:pPr marL="800100" lvl="1" indent="-342900">
              <a:buClr>
                <a:srgbClr val="6990C7"/>
              </a:buClr>
              <a:buFont typeface="Arial" panose="020B0604020202020204" pitchFamily="34" charset="0"/>
              <a:buChar char="•"/>
            </a:pPr>
            <a:r>
              <a:rPr lang="en-US" sz="2600" dirty="0">
                <a:latin typeface="Helvetica" panose="020B0604020202020204" pitchFamily="34" charset="0"/>
              </a:rPr>
              <a:t>Collection of annual premiums via Lesaka.</a:t>
            </a:r>
          </a:p>
          <a:p>
            <a:pPr marL="800100" lvl="1" indent="-342900">
              <a:buClr>
                <a:srgbClr val="6990C7"/>
              </a:buClr>
              <a:buFont typeface="Arial" panose="020B0604020202020204" pitchFamily="34" charset="0"/>
              <a:buChar char="•"/>
            </a:pPr>
            <a:r>
              <a:rPr lang="en-US" sz="2600" dirty="0">
                <a:latin typeface="Helvetica" panose="020B0604020202020204" pitchFamily="34" charset="0"/>
              </a:rPr>
              <a:t>Member queries</a:t>
            </a:r>
          </a:p>
          <a:p>
            <a:pPr marL="800100" lvl="1" indent="-342900">
              <a:buClr>
                <a:srgbClr val="6990C7"/>
              </a:buClr>
              <a:buFont typeface="Arial" panose="020B0604020202020204" pitchFamily="34" charset="0"/>
              <a:buChar char="•"/>
            </a:pPr>
            <a:r>
              <a:rPr lang="en-US" sz="2600" dirty="0">
                <a:latin typeface="Helvetica" panose="020B0604020202020204" pitchFamily="34" charset="0"/>
                <a:hlinkClick r:id="rId3"/>
              </a:rPr>
              <a:t>burial@nac-sa.org.za</a:t>
            </a:r>
            <a:r>
              <a:rPr lang="en-US" sz="2600" dirty="0">
                <a:latin typeface="Helvetica" panose="020B0604020202020204" pitchFamily="34" charset="0"/>
              </a:rPr>
              <a:t> or call 0861 999 061.</a:t>
            </a:r>
          </a:p>
        </p:txBody>
      </p:sp>
      <p:sp>
        <p:nvSpPr>
          <p:cNvPr id="4" name="TextBox 3">
            <a:extLst>
              <a:ext uri="{FF2B5EF4-FFF2-40B4-BE49-F238E27FC236}">
                <a16:creationId xmlns:a16="http://schemas.microsoft.com/office/drawing/2014/main" id="{68A92E7F-1CF1-146A-5EE5-0FCA52F58DBF}"/>
              </a:ext>
            </a:extLst>
          </p:cNvPr>
          <p:cNvSpPr txBox="1"/>
          <p:nvPr/>
        </p:nvSpPr>
        <p:spPr>
          <a:xfrm>
            <a:off x="1670670" y="384327"/>
            <a:ext cx="8284213" cy="892552"/>
          </a:xfrm>
          <a:prstGeom prst="rect">
            <a:avLst/>
          </a:prstGeom>
          <a:noFill/>
        </p:spPr>
        <p:txBody>
          <a:bodyPr wrap="square">
            <a:spAutoFit/>
          </a:bodyPr>
          <a:lstStyle/>
          <a:p>
            <a:pPr>
              <a:buClr>
                <a:srgbClr val="6990C7"/>
              </a:buClr>
            </a:pPr>
            <a:r>
              <a:rPr lang="en-US" sz="2600" b="1" dirty="0">
                <a:solidFill>
                  <a:srgbClr val="C00000"/>
                </a:solidFill>
                <a:latin typeface="Arial Narrow" panose="020B0604020202020204" pitchFamily="34" charset="0"/>
                <a:cs typeface="Arial Narrow" panose="020B0604020202020204" pitchFamily="34" charset="0"/>
              </a:rPr>
              <a:t>This is a lot of information to remember. Where can we get help? (cont.)</a:t>
            </a:r>
          </a:p>
        </p:txBody>
      </p:sp>
    </p:spTree>
    <p:extLst>
      <p:ext uri="{BB962C8B-B14F-4D97-AF65-F5344CB8AC3E}">
        <p14:creationId xmlns:p14="http://schemas.microsoft.com/office/powerpoint/2010/main" val="344377105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FFD66-A027-3839-60CB-1E9FF10843B9}"/>
            </a:ext>
          </a:extLst>
        </p:cNvPr>
        <p:cNvGrpSpPr/>
        <p:nvPr/>
      </p:nvGrpSpPr>
      <p:grpSpPr>
        <a:xfrm>
          <a:off x="0" y="0"/>
          <a:ext cx="0" cy="0"/>
          <a:chOff x="0" y="0"/>
          <a:chExt cx="0" cy="0"/>
        </a:xfrm>
      </p:grpSpPr>
      <p:sp>
        <p:nvSpPr>
          <p:cNvPr id="4" name="Rectangle 8">
            <a:extLst>
              <a:ext uri="{FF2B5EF4-FFF2-40B4-BE49-F238E27FC236}">
                <a16:creationId xmlns:a16="http://schemas.microsoft.com/office/drawing/2014/main" id="{1010A87D-6296-EF6B-A58D-F617290B5D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Shape 10">
            <a:extLst>
              <a:ext uri="{FF2B5EF4-FFF2-40B4-BE49-F238E27FC236}">
                <a16:creationId xmlns:a16="http://schemas.microsoft.com/office/drawing/2014/main" id="{F3B2F013-1304-CBD5-C076-5128C6A8D4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0C742CEE-164B-60F3-8B3F-2295D7ACA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631CB86-B09D-7508-F3B8-9B261D696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16">
            <a:extLst>
              <a:ext uri="{FF2B5EF4-FFF2-40B4-BE49-F238E27FC236}">
                <a16:creationId xmlns:a16="http://schemas.microsoft.com/office/drawing/2014/main" id="{152C823F-76D7-03B0-EDAF-928A9CBBAF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Isosceles Triangle 18">
            <a:extLst>
              <a:ext uri="{FF2B5EF4-FFF2-40B4-BE49-F238E27FC236}">
                <a16:creationId xmlns:a16="http://schemas.microsoft.com/office/drawing/2014/main" id="{BE1EE496-6E5B-4BAA-6008-80ACEE0CBE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Isosceles Triangle 20">
            <a:extLst>
              <a:ext uri="{FF2B5EF4-FFF2-40B4-BE49-F238E27FC236}">
                <a16:creationId xmlns:a16="http://schemas.microsoft.com/office/drawing/2014/main" id="{A1C6C077-77A0-4BE2-9DAE-3500A374F7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9">
            <a:extLst>
              <a:ext uri="{FF2B5EF4-FFF2-40B4-BE49-F238E27FC236}">
                <a16:creationId xmlns:a16="http://schemas.microsoft.com/office/drawing/2014/main" id="{98D60477-F340-914F-453D-C30305FE5A2D}"/>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endParaRPr lang="en-GB" dirty="0"/>
          </a:p>
        </p:txBody>
      </p:sp>
      <p:sp>
        <p:nvSpPr>
          <p:cNvPr id="20" name="Rectangle 9">
            <a:extLst>
              <a:ext uri="{FF2B5EF4-FFF2-40B4-BE49-F238E27FC236}">
                <a16:creationId xmlns:a16="http://schemas.microsoft.com/office/drawing/2014/main" id="{0DCB58AB-193B-E56D-8CCE-2FC369BFE5D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97AF6367-5E7D-F601-9639-0CB59F485B8D}"/>
              </a:ext>
            </a:extLst>
          </p:cNvPr>
          <p:cNvSpPr txBox="1"/>
          <p:nvPr/>
        </p:nvSpPr>
        <p:spPr>
          <a:xfrm>
            <a:off x="-122945" y="2118576"/>
            <a:ext cx="12192000" cy="2215991"/>
          </a:xfrm>
          <a:prstGeom prst="rect">
            <a:avLst/>
          </a:prstGeom>
          <a:noFill/>
        </p:spPr>
        <p:txBody>
          <a:bodyPr wrap="square" rtlCol="0">
            <a:spAutoFit/>
            <a:scene3d>
              <a:camera prst="orthographicFront"/>
              <a:lightRig rig="threePt" dir="t"/>
            </a:scene3d>
            <a:sp3d extrusionH="57150">
              <a:bevelT w="38100" h="38100" prst="angle"/>
              <a:bevelB w="38100" h="38100" prst="convex"/>
            </a:sp3d>
          </a:bodyPr>
          <a:lstStyle/>
          <a:p>
            <a:pPr algn="ctr">
              <a:defRPr/>
            </a:pPr>
            <a:r>
              <a:rPr lang="en-GB" sz="7200" b="1" dirty="0">
                <a:solidFill>
                  <a:srgbClr val="6990C7"/>
                </a:solidFill>
                <a:latin typeface="Arial Narrow" panose="020B0604020202020204" pitchFamily="34" charset="0"/>
                <a:cs typeface="Arial Narrow" panose="020B0604020202020204" pitchFamily="34" charset="0"/>
              </a:rPr>
              <a:t>NAC BURIAL FUND </a:t>
            </a:r>
          </a:p>
          <a:p>
            <a:pPr algn="ctr">
              <a:defRPr/>
            </a:pPr>
            <a:r>
              <a:rPr lang="en-GB" sz="6600" b="1" dirty="0">
                <a:solidFill>
                  <a:srgbClr val="6990C7"/>
                </a:solidFill>
                <a:latin typeface="Arial Narrow" panose="020B0604020202020204" pitchFamily="34" charset="0"/>
                <a:cs typeface="Arial Narrow" panose="020B0604020202020204" pitchFamily="34" charset="0"/>
              </a:rPr>
              <a:t>SOUTH AFRICA</a:t>
            </a:r>
          </a:p>
        </p:txBody>
      </p:sp>
      <p:sp>
        <p:nvSpPr>
          <p:cNvPr id="12" name="TextBox 11">
            <a:extLst>
              <a:ext uri="{FF2B5EF4-FFF2-40B4-BE49-F238E27FC236}">
                <a16:creationId xmlns:a16="http://schemas.microsoft.com/office/drawing/2014/main" id="{0BE80EF6-D425-C4AB-2AC3-539DCD617DC8}"/>
              </a:ext>
            </a:extLst>
          </p:cNvPr>
          <p:cNvSpPr txBox="1"/>
          <p:nvPr/>
        </p:nvSpPr>
        <p:spPr>
          <a:xfrm>
            <a:off x="5186231" y="6152319"/>
            <a:ext cx="1819537" cy="369332"/>
          </a:xfrm>
          <a:prstGeom prst="rect">
            <a:avLst/>
          </a:prstGeom>
          <a:noFill/>
        </p:spPr>
        <p:txBody>
          <a:bodyPr wrap="none" rtlCol="0">
            <a:spAutoFit/>
          </a:bodyPr>
          <a:lstStyle/>
          <a:p>
            <a:r>
              <a:rPr lang="en-US" b="1" dirty="0">
                <a:latin typeface="Arial Narrow" panose="020B0604020202020204" pitchFamily="34" charset="0"/>
                <a:cs typeface="Arial Narrow" panose="020B0604020202020204" pitchFamily="34" charset="0"/>
              </a:rPr>
              <a:t>© 2026 NACBFSA</a:t>
            </a:r>
          </a:p>
        </p:txBody>
      </p:sp>
    </p:spTree>
    <p:extLst>
      <p:ext uri="{BB962C8B-B14F-4D97-AF65-F5344CB8AC3E}">
        <p14:creationId xmlns:p14="http://schemas.microsoft.com/office/powerpoint/2010/main" val="1904964183"/>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CA9E3026-C2E6-9D53-FA57-B84F6AC80660}"/>
              </a:ext>
            </a:extLst>
          </p:cNvPr>
          <p:cNvSpPr txBox="1"/>
          <p:nvPr/>
        </p:nvSpPr>
        <p:spPr>
          <a:xfrm>
            <a:off x="1570008" y="410599"/>
            <a:ext cx="8189343"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600" b="1" dirty="0">
                <a:solidFill>
                  <a:srgbClr val="6990C7"/>
                </a:solidFill>
                <a:latin typeface="Arial Narrow" panose="020B0604020202020204" pitchFamily="34" charset="0"/>
                <a:cs typeface="Arial Narrow" panose="020B0604020202020204" pitchFamily="34" charset="0"/>
              </a:rPr>
              <a:t>INTRODUCTION AND OVERVIEW</a:t>
            </a:r>
          </a:p>
        </p:txBody>
      </p:sp>
      <p:sp>
        <p:nvSpPr>
          <p:cNvPr id="7" name="TextBox 6">
            <a:extLst>
              <a:ext uri="{FF2B5EF4-FFF2-40B4-BE49-F238E27FC236}">
                <a16:creationId xmlns:a16="http://schemas.microsoft.com/office/drawing/2014/main" id="{ECF0EFED-E903-8DE4-DFB1-1651EE255BA1}"/>
              </a:ext>
            </a:extLst>
          </p:cNvPr>
          <p:cNvSpPr txBox="1"/>
          <p:nvPr/>
        </p:nvSpPr>
        <p:spPr>
          <a:xfrm>
            <a:off x="678611" y="1484993"/>
            <a:ext cx="10996591" cy="4298613"/>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This presentation is only applicable to the members of the NAC Burial Fund in South Africa (NACBFSA).</a:t>
            </a:r>
          </a:p>
          <a:p>
            <a:pPr marL="342900" indent="-342900">
              <a:spcBef>
                <a:spcPts val="400"/>
              </a:spcBef>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The NACBFSA is a registered Friendly Society, independently governed and regulated by the Financial Services Conduct Authority (FSCA).</a:t>
            </a:r>
          </a:p>
          <a:p>
            <a:pPr marL="342900" indent="-342900">
              <a:spcBef>
                <a:spcPts val="400"/>
              </a:spcBef>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A triennial valuation, as of 31 December 2024 was completed by an independent actuary and submitted to the FSCA.</a:t>
            </a:r>
          </a:p>
          <a:p>
            <a:pPr marL="342900" indent="-342900">
              <a:spcBef>
                <a:spcPts val="400"/>
              </a:spcBef>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The annual audit, as of 31 December 2024 was conducted by Deloitte and submitted to the FSCA.</a:t>
            </a:r>
            <a:endParaRPr lang="en-US" altLang="en-US" sz="2400" strike="sngStrike" dirty="0">
              <a:latin typeface="Arial Narrow" panose="020B0604020202020204" pitchFamily="34" charset="0"/>
              <a:ea typeface="Arial Narrow" panose="020B0606020202030204" pitchFamily="34" charset="0"/>
              <a:cs typeface="Arial Narrow" panose="020B0604020202020204" pitchFamily="34" charset="0"/>
            </a:endParaRPr>
          </a:p>
          <a:p>
            <a:pPr marL="342900" indent="-342900">
              <a:spcBef>
                <a:spcPts val="400"/>
              </a:spcBef>
              <a:spcAft>
                <a:spcPts val="600"/>
              </a:spcAft>
              <a:buClr>
                <a:srgbClr val="6990C7"/>
              </a:buClr>
              <a:buFont typeface="Wingdings" panose="05000000000000000000" pitchFamily="2" charset="2"/>
              <a:buChar char="n"/>
            </a:pPr>
            <a:r>
              <a:rPr lang="en-US" altLang="en-US" sz="2400" dirty="0">
                <a:latin typeface="Arial Narrow" panose="020B0604020202020204" pitchFamily="34" charset="0"/>
                <a:ea typeface="Arial Narrow" panose="020B0606020202030204" pitchFamily="34" charset="0"/>
                <a:cs typeface="Arial Narrow" panose="020B0604020202020204" pitchFamily="34" charset="0"/>
              </a:rPr>
              <a:t>Our underwriter, Clientele’ Life, is registered under the Long-Term Insurance Act which is regulated by the FSCA.</a:t>
            </a:r>
          </a:p>
        </p:txBody>
      </p:sp>
    </p:spTree>
    <p:extLst>
      <p:ext uri="{BB962C8B-B14F-4D97-AF65-F5344CB8AC3E}">
        <p14:creationId xmlns:p14="http://schemas.microsoft.com/office/powerpoint/2010/main" val="3956375838"/>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36BCFE-EB26-DD2C-A226-DCCAD727235E}"/>
            </a:ext>
          </a:extLst>
        </p:cNvPr>
        <p:cNvGrpSpPr/>
        <p:nvPr/>
      </p:nvGrpSpPr>
      <p:grpSpPr>
        <a:xfrm>
          <a:off x="0" y="0"/>
          <a:ext cx="0" cy="0"/>
          <a:chOff x="0" y="0"/>
          <a:chExt cx="0" cy="0"/>
        </a:xfrm>
      </p:grpSpPr>
      <p:sp>
        <p:nvSpPr>
          <p:cNvPr id="14" name="Rectangle 8">
            <a:extLst>
              <a:ext uri="{FF2B5EF4-FFF2-40B4-BE49-F238E27FC236}">
                <a16:creationId xmlns:a16="http://schemas.microsoft.com/office/drawing/2014/main" id="{40788150-CCD6-9816-94D3-C3688AC5F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A2E059C-BD33-58CB-E444-AA51A061DB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BB7B511F-1379-284B-5778-3494ACE6B5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99131CAC-4A6D-182C-BBCA-E229A71ED1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DC0A561E-575B-64F4-9051-AE1F60C72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9ED2573D-329B-7639-7481-D4F3CAA370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8AF6718-36D6-7761-2D9C-7900C6DA6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B4E4E3D8-AA68-DD13-4CDA-08F1722D412B}"/>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00C19B47-2189-70CF-3858-ABAADE2A51C0}"/>
              </a:ext>
            </a:extLst>
          </p:cNvPr>
          <p:cNvSpPr txBox="1"/>
          <p:nvPr/>
        </p:nvSpPr>
        <p:spPr>
          <a:xfrm>
            <a:off x="1535502" y="414434"/>
            <a:ext cx="8235351"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600" b="1" dirty="0">
                <a:solidFill>
                  <a:srgbClr val="6990C7"/>
                </a:solidFill>
                <a:latin typeface="Arial Narrow" panose="020B0604020202020204" pitchFamily="34" charset="0"/>
                <a:cs typeface="Arial Narrow" panose="020B0604020202020204" pitchFamily="34" charset="0"/>
              </a:rPr>
              <a:t>HISTORICAL BACKGROUND</a:t>
            </a:r>
          </a:p>
        </p:txBody>
      </p:sp>
      <p:sp>
        <p:nvSpPr>
          <p:cNvPr id="3" name="TextBox 2">
            <a:extLst>
              <a:ext uri="{FF2B5EF4-FFF2-40B4-BE49-F238E27FC236}">
                <a16:creationId xmlns:a16="http://schemas.microsoft.com/office/drawing/2014/main" id="{2F6BE04F-A15C-2742-8817-B01821551C36}"/>
              </a:ext>
            </a:extLst>
          </p:cNvPr>
          <p:cNvSpPr txBox="1"/>
          <p:nvPr/>
        </p:nvSpPr>
        <p:spPr>
          <a:xfrm>
            <a:off x="678612" y="1484993"/>
            <a:ext cx="10737012" cy="3806170"/>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The Fund was established in 1933</a:t>
            </a:r>
          </a:p>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Mission statement:</a:t>
            </a:r>
          </a:p>
          <a:p>
            <a:pPr>
              <a:spcBef>
                <a:spcPts val="400"/>
              </a:spcBef>
              <a:spcAft>
                <a:spcPts val="600"/>
              </a:spcAft>
              <a:buClr>
                <a:srgbClr val="6990C7"/>
              </a:buClr>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	</a:t>
            </a:r>
            <a:r>
              <a:rPr lang="en-US" altLang="en-US" sz="2600" b="1" dirty="0">
                <a:solidFill>
                  <a:srgbClr val="6990C8"/>
                </a:solidFill>
                <a:latin typeface="Arial Narrow" panose="020B0604020202020204" pitchFamily="34" charset="0"/>
                <a:ea typeface="Arial Narrow" panose="020B0606020202030204" pitchFamily="34" charset="0"/>
                <a:cs typeface="Arial Narrow" panose="020B0604020202020204" pitchFamily="34" charset="0"/>
              </a:rPr>
              <a:t>THE NACBFSA IS COMMITTED TO PROVIDING ITS MEMBERS WITH A 	DIGNIFIED FUNERAL BY PROVIDING A BENEFIT AT AN AFFORDABLE 	PREMIUM</a:t>
            </a:r>
          </a:p>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Since inception, the Fund had to adapt some processes to stay abreast of changes in the industry and comply to legislative changes.</a:t>
            </a:r>
          </a:p>
          <a:p>
            <a:pPr>
              <a:spcBef>
                <a:spcPts val="400"/>
              </a:spcBef>
              <a:spcAft>
                <a:spcPts val="600"/>
              </a:spcAft>
              <a:buClr>
                <a:srgbClr val="6990C7"/>
              </a:buClr>
            </a:pPr>
            <a:endParaRPr lang="en-US" altLang="en-US" sz="2600" dirty="0">
              <a:latin typeface="Arial Narrow" panose="020B0604020202020204" pitchFamily="34" charset="0"/>
              <a:ea typeface="Arial Narrow" panose="020B0606020202030204" pitchFamily="34" charset="0"/>
              <a:cs typeface="Arial Narrow" panose="020B0604020202020204" pitchFamily="34" charset="0"/>
            </a:endParaRPr>
          </a:p>
        </p:txBody>
      </p:sp>
    </p:spTree>
    <p:extLst>
      <p:ext uri="{BB962C8B-B14F-4D97-AF65-F5344CB8AC3E}">
        <p14:creationId xmlns:p14="http://schemas.microsoft.com/office/powerpoint/2010/main" val="2443612697"/>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0BD7805-F160-44F0-8D0D-EF1D971AD2DF}"/>
              </a:ext>
            </a:extLst>
          </p:cNvPr>
          <p:cNvSpPr txBox="1"/>
          <p:nvPr/>
        </p:nvSpPr>
        <p:spPr>
          <a:xfrm>
            <a:off x="1547004" y="417252"/>
            <a:ext cx="8246852"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600" b="1" dirty="0">
                <a:solidFill>
                  <a:srgbClr val="6990C7"/>
                </a:solidFill>
                <a:latin typeface="Arial Narrow" panose="020B0604020202020204" pitchFamily="34" charset="0"/>
                <a:cs typeface="Arial Narrow" panose="020B0604020202020204" pitchFamily="34" charset="0"/>
              </a:rPr>
              <a:t>ANNUAL BURIAL PREMIUM </a:t>
            </a:r>
          </a:p>
        </p:txBody>
      </p:sp>
      <p:sp>
        <p:nvSpPr>
          <p:cNvPr id="18" name="TextBox 17">
            <a:extLst>
              <a:ext uri="{FF2B5EF4-FFF2-40B4-BE49-F238E27FC236}">
                <a16:creationId xmlns:a16="http://schemas.microsoft.com/office/drawing/2014/main" id="{E5954A46-5FA6-4790-9E5E-1447423F991E}"/>
              </a:ext>
            </a:extLst>
          </p:cNvPr>
          <p:cNvSpPr txBox="1"/>
          <p:nvPr/>
        </p:nvSpPr>
        <p:spPr>
          <a:xfrm>
            <a:off x="678612" y="1477956"/>
            <a:ext cx="11302499" cy="2605842"/>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The annual premium for the period 2026/2027 is R670. </a:t>
            </a:r>
          </a:p>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This represents an increase of R20 (3%).</a:t>
            </a:r>
          </a:p>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To assist members, the annual premium is subsidized by the NACBFSA.</a:t>
            </a:r>
          </a:p>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Period of cover is 1 July 2026 to 30 June 2027.</a:t>
            </a:r>
          </a:p>
          <a:p>
            <a:pPr marL="342900" indent="-342900">
              <a:spcBef>
                <a:spcPts val="400"/>
              </a:spcBef>
              <a:spcAft>
                <a:spcPts val="600"/>
              </a:spcAft>
              <a:buClr>
                <a:srgbClr val="6990C7"/>
              </a:buClr>
              <a:buFont typeface="Wingdings" panose="05000000000000000000" pitchFamily="2" charset="2"/>
              <a:buChar char="n"/>
            </a:pPr>
            <a:r>
              <a:rPr lang="en-US" altLang="en-US" sz="2600" b="1" dirty="0">
                <a:solidFill>
                  <a:srgbClr val="FF0000"/>
                </a:solidFill>
                <a:latin typeface="Arial Narrow" panose="020B0604020202020204" pitchFamily="34" charset="0"/>
                <a:ea typeface="Arial Narrow" panose="020B0606020202030204" pitchFamily="34" charset="0"/>
                <a:cs typeface="Arial Narrow" panose="020B0604020202020204" pitchFamily="34" charset="0"/>
              </a:rPr>
              <a:t>Due date for payment of annual premium - 30 June 2026.</a:t>
            </a:r>
          </a:p>
        </p:txBody>
      </p:sp>
    </p:spTree>
    <p:extLst>
      <p:ext uri="{BB962C8B-B14F-4D97-AF65-F5344CB8AC3E}">
        <p14:creationId xmlns:p14="http://schemas.microsoft.com/office/powerpoint/2010/main" val="2772212585"/>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0BD7805-F160-44F0-8D0D-EF1D971AD2DF}"/>
              </a:ext>
            </a:extLst>
          </p:cNvPr>
          <p:cNvSpPr txBox="1"/>
          <p:nvPr/>
        </p:nvSpPr>
        <p:spPr>
          <a:xfrm>
            <a:off x="1564256" y="423629"/>
            <a:ext cx="817209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dirty="0">
                <a:ln>
                  <a:noFill/>
                </a:ln>
                <a:solidFill>
                  <a:srgbClr val="6990C7"/>
                </a:solidFill>
                <a:effectLst/>
                <a:uLnTx/>
                <a:uFillTx/>
                <a:latin typeface="Helvetica" pitchFamily="2" charset="0"/>
                <a:ea typeface="+mn-ea"/>
                <a:cs typeface="+mn-cs"/>
              </a:rPr>
              <a:t>PAYMENT METHOD</a:t>
            </a:r>
          </a:p>
        </p:txBody>
      </p:sp>
      <p:sp>
        <p:nvSpPr>
          <p:cNvPr id="18" name="TextBox 17">
            <a:extLst>
              <a:ext uri="{FF2B5EF4-FFF2-40B4-BE49-F238E27FC236}">
                <a16:creationId xmlns:a16="http://schemas.microsoft.com/office/drawing/2014/main" id="{E5954A46-5FA6-4790-9E5E-1447423F991E}"/>
              </a:ext>
            </a:extLst>
          </p:cNvPr>
          <p:cNvSpPr txBox="1"/>
          <p:nvPr/>
        </p:nvSpPr>
        <p:spPr>
          <a:xfrm>
            <a:off x="678612" y="1493588"/>
            <a:ext cx="11208577" cy="4190891"/>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b="1" u="none" strike="noStrike" kern="1200" cap="none" spc="0" normalizeH="0" baseline="0" noProof="0" dirty="0">
                <a:ln>
                  <a:noFill/>
                </a:ln>
                <a:solidFill>
                  <a:srgbClr val="FF0000"/>
                </a:solidFill>
                <a:effectLst/>
                <a:uLnTx/>
                <a:uFillTx/>
                <a:latin typeface="Arial Narrow" panose="020B0604020202020204" pitchFamily="34" charset="0"/>
                <a:ea typeface="Arial Narrow" panose="020B0606020202030204" pitchFamily="34" charset="0"/>
                <a:cs typeface="Arial Narrow" panose="020B0604020202020204" pitchFamily="34" charset="0"/>
              </a:rPr>
              <a:t>Only</a:t>
            </a:r>
            <a:r>
              <a:rPr kumimoji="0" lang="en-US" altLang="en-US" sz="2600" b="1" u="none" strike="noStrike" kern="1200" cap="none" spc="0" normalizeH="0" noProof="0" dirty="0">
                <a:ln>
                  <a:noFill/>
                </a:ln>
                <a:solidFill>
                  <a:srgbClr val="FF0000"/>
                </a:solidFill>
                <a:effectLst/>
                <a:uLnTx/>
                <a:uFillTx/>
                <a:latin typeface="Arial Narrow" panose="020B0604020202020204" pitchFamily="34" charset="0"/>
                <a:ea typeface="Arial Narrow" panose="020B0606020202030204" pitchFamily="34" charset="0"/>
                <a:cs typeface="Arial Narrow" panose="020B0604020202020204" pitchFamily="34" charset="0"/>
              </a:rPr>
              <a:t> pay via </a:t>
            </a:r>
            <a:r>
              <a:rPr lang="en-US" altLang="en-US" sz="2600" b="1" dirty="0">
                <a:solidFill>
                  <a:srgbClr val="FF0000"/>
                </a:solidFill>
                <a:latin typeface="Arial Narrow" panose="020B0604020202020204" pitchFamily="34" charset="0"/>
                <a:ea typeface="Arial Narrow" panose="020B0606020202030204" pitchFamily="34" charset="0"/>
                <a:cs typeface="Arial Narrow" panose="020B0604020202020204" pitchFamily="34" charset="0"/>
              </a:rPr>
              <a:t>LESAKA </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endParaRPr lang="en-US" altLang="en-US" sz="2600" b="1" dirty="0">
              <a:solidFill>
                <a:srgbClr val="FF0000"/>
              </a:solidFill>
              <a:latin typeface="Arial Narrow" panose="020B0604020202020204" pitchFamily="34" charset="0"/>
              <a:ea typeface="Arial Narrow" panose="020B0606020202030204" pitchFamily="34" charset="0"/>
              <a:cs typeface="Arial Narrow" panose="020B0604020202020204" pitchFamily="34" charset="0"/>
            </a:endParaRPr>
          </a:p>
          <a:p>
            <a:pPr marR="0" lvl="0" algn="l" defTabSz="914400" rtl="0" eaLnBrk="1" fontAlgn="auto" latinLnBrk="0" hangingPunct="1">
              <a:lnSpc>
                <a:spcPct val="100000"/>
              </a:lnSpc>
              <a:spcBef>
                <a:spcPts val="400"/>
              </a:spcBef>
              <a:spcAft>
                <a:spcPts val="600"/>
              </a:spcAft>
              <a:buClr>
                <a:srgbClr val="6990C7"/>
              </a:buClr>
              <a:buSzTx/>
              <a:tabLst/>
              <a:defRPr/>
            </a:pPr>
            <a:r>
              <a:rPr lang="en-US" altLang="en-US" sz="2600" b="1" dirty="0">
                <a:solidFill>
                  <a:srgbClr val="FF0000"/>
                </a:solidFill>
                <a:latin typeface="Arial Narrow" panose="020B0604020202020204" pitchFamily="34" charset="0"/>
                <a:ea typeface="Arial Narrow" panose="020B0606020202030204" pitchFamily="34" charset="0"/>
                <a:cs typeface="Arial Narrow" panose="020B0604020202020204" pitchFamily="34" charset="0"/>
              </a:rPr>
              <a:t>            </a:t>
            </a:r>
            <a:endParaRPr kumimoji="0" lang="en-US" altLang="en-US" sz="2600" b="1" u="none" strike="noStrike" kern="1200" cap="none" spc="0" normalizeH="0" baseline="0" noProof="0" dirty="0">
              <a:ln>
                <a:noFill/>
              </a:ln>
              <a:solidFill>
                <a:srgbClr val="FF0000"/>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Lesaka</a:t>
            </a:r>
            <a:r>
              <a:rPr kumimoji="0" lang="en-US" altLang="en-US" sz="2600" u="none" strike="noStrike" kern="1200" cap="none" spc="0" normalizeH="0" baseline="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rPr>
              <a:t> barcode on the Membership Certificate.</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Members are encouraged to register on MIS and download their certificate.</a:t>
            </a:r>
            <a:endParaRPr kumimoji="0" lang="en-US" altLang="en-US" sz="2600" u="none" strike="noStrike" kern="1200" cap="none" spc="0" normalizeH="0" baseline="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Every member has a </a:t>
            </a:r>
            <a:r>
              <a:rPr lang="en-US" altLang="en-US" sz="2600" b="1" dirty="0">
                <a:latin typeface="Arial Narrow" panose="020B0604020202020204" pitchFamily="34" charset="0"/>
                <a:ea typeface="Arial Narrow" panose="020B0606020202030204" pitchFamily="34" charset="0"/>
                <a:cs typeface="Arial Narrow" panose="020B0604020202020204" pitchFamily="34" charset="0"/>
              </a:rPr>
              <a:t>UNIQUE code </a:t>
            </a: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92139……(+ member number).</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b="1" u="none" strike="noStrike" kern="1200" cap="none" spc="0" normalizeH="0" baseline="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rPr>
              <a:t>Do not pay for</a:t>
            </a:r>
            <a:r>
              <a:rPr kumimoji="0" lang="en-US" altLang="en-US" sz="2600" b="1" u="none" strike="noStrike" kern="1200" cap="none" spc="0" normalizeH="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rPr>
              <a:t> more than one member </a:t>
            </a:r>
            <a:r>
              <a:rPr kumimoji="0" lang="en-US" altLang="en-US" sz="2600" u="none" strike="noStrike" kern="1200" cap="none" spc="0" normalizeH="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rPr>
              <a:t>on the same </a:t>
            </a: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Lesaka</a:t>
            </a:r>
            <a:r>
              <a:rPr kumimoji="0" lang="en-US" altLang="en-US" sz="2600" u="none" strike="noStrike" kern="1200" cap="none" spc="0" normalizeH="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rPr>
              <a:t> code.</a:t>
            </a:r>
            <a:endParaRPr kumimoji="0" lang="en-US" altLang="en-US" sz="2600" u="none" strike="noStrike" kern="1200" cap="none" spc="0" normalizeH="0" baseline="0" noProof="0" dirty="0">
              <a:ln>
                <a:noFill/>
              </a:ln>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Lesaka accepts full and part annual premium payments.</a:t>
            </a:r>
          </a:p>
        </p:txBody>
      </p:sp>
      <p:pic>
        <p:nvPicPr>
          <p:cNvPr id="3" name="Picture 2">
            <a:extLst>
              <a:ext uri="{FF2B5EF4-FFF2-40B4-BE49-F238E27FC236}">
                <a16:creationId xmlns:a16="http://schemas.microsoft.com/office/drawing/2014/main" id="{68509ED6-BD77-8420-398A-9BDFD003536D}"/>
              </a:ext>
            </a:extLst>
          </p:cNvPr>
          <p:cNvPicPr>
            <a:picLocks noChangeAspect="1"/>
          </p:cNvPicPr>
          <p:nvPr/>
        </p:nvPicPr>
        <p:blipFill>
          <a:blip r:embed="rId3"/>
          <a:stretch>
            <a:fillRect/>
          </a:stretch>
        </p:blipFill>
        <p:spPr>
          <a:xfrm>
            <a:off x="4107367" y="1078555"/>
            <a:ext cx="4351066" cy="1925223"/>
          </a:xfrm>
          <a:prstGeom prst="rect">
            <a:avLst/>
          </a:prstGeom>
        </p:spPr>
      </p:pic>
    </p:spTree>
    <p:extLst>
      <p:ext uri="{BB962C8B-B14F-4D97-AF65-F5344CB8AC3E}">
        <p14:creationId xmlns:p14="http://schemas.microsoft.com/office/powerpoint/2010/main" val="56601810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5954A46-5FA6-4790-9E5E-1447423F991E}"/>
              </a:ext>
            </a:extLst>
          </p:cNvPr>
          <p:cNvSpPr txBox="1"/>
          <p:nvPr/>
        </p:nvSpPr>
        <p:spPr>
          <a:xfrm>
            <a:off x="678612" y="1484993"/>
            <a:ext cx="11208577" cy="2077492"/>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Available at </a:t>
            </a: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multiple </a:t>
            </a:r>
            <a:r>
              <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outlets in South Africa.</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Safe and convenient.</a:t>
            </a: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lang="en-US" altLang="en-US" sz="2600" dirty="0" err="1">
                <a:solidFill>
                  <a:prstClr val="black"/>
                </a:solidFill>
                <a:latin typeface="Arial Narrow" panose="020B0604020202020204" pitchFamily="34" charset="0"/>
                <a:ea typeface="Arial Narrow" panose="020B0606020202030204" pitchFamily="34" charset="0"/>
                <a:cs typeface="Arial Narrow" panose="020B0604020202020204" pitchFamily="34" charset="0"/>
              </a:rPr>
              <a:t>Lesaka</a:t>
            </a:r>
            <a:r>
              <a:rPr lang="en-US" altLang="en-US" sz="2600" dirty="0">
                <a:solidFill>
                  <a:prstClr val="black"/>
                </a:solidFill>
                <a:latin typeface="Arial Narrow" panose="020B0604020202020204" pitchFamily="34" charset="0"/>
                <a:ea typeface="Arial Narrow" panose="020B0606020202030204" pitchFamily="34" charset="0"/>
                <a:cs typeface="Arial Narrow" panose="020B0604020202020204" pitchFamily="34" charset="0"/>
              </a:rPr>
              <a:t> can be downloaded on your mobile device .</a:t>
            </a:r>
            <a:endPar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endParaRPr>
          </a:p>
          <a:p>
            <a:pPr marL="342900" marR="0" lvl="0" indent="-342900" algn="l" defTabSz="914400" rtl="0" eaLnBrk="1" fontAlgn="auto" latinLnBrk="0" hangingPunct="1">
              <a:lnSpc>
                <a:spcPct val="100000"/>
              </a:lnSpc>
              <a:spcBef>
                <a:spcPts val="400"/>
              </a:spcBef>
              <a:spcAft>
                <a:spcPts val="600"/>
              </a:spcAft>
              <a:buClr>
                <a:srgbClr val="6990C7"/>
              </a:buClr>
              <a:buSzTx/>
              <a:buFont typeface="Wingdings" panose="05000000000000000000" pitchFamily="2" charset="2"/>
              <a:buChar char="n"/>
              <a:tabLst/>
              <a:defRPr/>
            </a:pPr>
            <a:r>
              <a:rPr kumimoji="0" lang="en-US" altLang="en-US" sz="2600" u="none" strike="noStrike" kern="1200" cap="none" spc="0" normalizeH="0" baseline="0" noProof="0" dirty="0">
                <a:ln>
                  <a:noFill/>
                </a:ln>
                <a:solidFill>
                  <a:prstClr val="black"/>
                </a:solidFill>
                <a:effectLst/>
                <a:uLnTx/>
                <a:uFillTx/>
                <a:latin typeface="Arial Narrow" panose="020B0604020202020204" pitchFamily="34" charset="0"/>
                <a:ea typeface="Arial Narrow" panose="020B0606020202030204" pitchFamily="34" charset="0"/>
                <a:cs typeface="Arial Narrow" panose="020B0604020202020204" pitchFamily="34" charset="0"/>
              </a:rPr>
              <a:t>The payment is uploaded to MIS and accurately allocated.</a:t>
            </a:r>
          </a:p>
        </p:txBody>
      </p:sp>
      <p:sp>
        <p:nvSpPr>
          <p:cNvPr id="3" name="TextBox 2">
            <a:extLst>
              <a:ext uri="{FF2B5EF4-FFF2-40B4-BE49-F238E27FC236}">
                <a16:creationId xmlns:a16="http://schemas.microsoft.com/office/drawing/2014/main" id="{8A756B8E-AAEA-0491-2851-F8341D9E7218}"/>
              </a:ext>
            </a:extLst>
          </p:cNvPr>
          <p:cNvSpPr txBox="1"/>
          <p:nvPr/>
        </p:nvSpPr>
        <p:spPr>
          <a:xfrm>
            <a:off x="1541253" y="417252"/>
            <a:ext cx="827560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PAYMENT METHOD </a:t>
            </a:r>
            <a:r>
              <a:rPr kumimoji="0" lang="en-GB" sz="28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(cont.)</a:t>
            </a:r>
            <a:r>
              <a:rPr kumimoji="0" lang="en-GB" sz="3600" b="1" u="none" strike="noStrike" kern="1200" cap="none" spc="0" normalizeH="0" baseline="0" noProof="0" dirty="0">
                <a:ln>
                  <a:noFill/>
                </a:ln>
                <a:solidFill>
                  <a:srgbClr val="6990C7"/>
                </a:solidFill>
                <a:effectLst/>
                <a:uLnTx/>
                <a:uFillTx/>
                <a:latin typeface="Arial Narrow" panose="020B0604020202020204" pitchFamily="34" charset="0"/>
                <a:cs typeface="Arial Narrow" panose="020B0604020202020204" pitchFamily="34" charset="0"/>
              </a:rPr>
              <a:t> </a:t>
            </a:r>
          </a:p>
        </p:txBody>
      </p:sp>
      <p:pic>
        <p:nvPicPr>
          <p:cNvPr id="4" name="Picture 3">
            <a:extLst>
              <a:ext uri="{FF2B5EF4-FFF2-40B4-BE49-F238E27FC236}">
                <a16:creationId xmlns:a16="http://schemas.microsoft.com/office/drawing/2014/main" id="{B74A59EB-5C4F-5E3F-F241-FD001D0265DB}"/>
              </a:ext>
            </a:extLst>
          </p:cNvPr>
          <p:cNvPicPr>
            <a:picLocks noChangeAspect="1"/>
          </p:cNvPicPr>
          <p:nvPr/>
        </p:nvPicPr>
        <p:blipFill>
          <a:blip r:embed="rId3"/>
          <a:stretch>
            <a:fillRect/>
          </a:stretch>
        </p:blipFill>
        <p:spPr>
          <a:xfrm>
            <a:off x="7777278" y="4077352"/>
            <a:ext cx="3429000" cy="1797772"/>
          </a:xfrm>
          <a:prstGeom prst="rect">
            <a:avLst/>
          </a:prstGeom>
        </p:spPr>
      </p:pic>
    </p:spTree>
    <p:extLst>
      <p:ext uri="{BB962C8B-B14F-4D97-AF65-F5344CB8AC3E}">
        <p14:creationId xmlns:p14="http://schemas.microsoft.com/office/powerpoint/2010/main" val="344897551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0BD7805-F160-44F0-8D0D-EF1D971AD2DF}"/>
              </a:ext>
            </a:extLst>
          </p:cNvPr>
          <p:cNvSpPr txBox="1"/>
          <p:nvPr/>
        </p:nvSpPr>
        <p:spPr>
          <a:xfrm>
            <a:off x="1535502" y="417252"/>
            <a:ext cx="8264106"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600" b="1" dirty="0">
                <a:solidFill>
                  <a:srgbClr val="6990C7"/>
                </a:solidFill>
                <a:latin typeface="Arial Narrow" panose="020B0604020202020204" pitchFamily="34" charset="0"/>
                <a:cs typeface="Arial Narrow" panose="020B0604020202020204" pitchFamily="34" charset="0"/>
              </a:rPr>
              <a:t>LAPSED POLICY RULES</a:t>
            </a:r>
          </a:p>
        </p:txBody>
      </p:sp>
      <p:sp>
        <p:nvSpPr>
          <p:cNvPr id="2" name="TextBox 1">
            <a:extLst>
              <a:ext uri="{FF2B5EF4-FFF2-40B4-BE49-F238E27FC236}">
                <a16:creationId xmlns:a16="http://schemas.microsoft.com/office/drawing/2014/main" id="{D8347C7B-056E-C7AF-B2A3-C3EBCF423B79}"/>
              </a:ext>
            </a:extLst>
          </p:cNvPr>
          <p:cNvSpPr txBox="1"/>
          <p:nvPr/>
        </p:nvSpPr>
        <p:spPr>
          <a:xfrm>
            <a:off x="678612" y="1477956"/>
            <a:ext cx="10800271" cy="3806170"/>
          </a:xfrm>
          <a:prstGeom prst="rect">
            <a:avLst/>
          </a:prstGeom>
          <a:noFill/>
        </p:spPr>
        <p:txBody>
          <a:bodyPr wrap="square">
            <a:spAutoFit/>
          </a:bodyPr>
          <a:lstStyle/>
          <a:p>
            <a:pPr marL="342900" indent="-342900">
              <a:spcBef>
                <a:spcPts val="400"/>
              </a:spcBef>
              <a:spcAft>
                <a:spcPts val="600"/>
              </a:spcAft>
              <a:buClr>
                <a:srgbClr val="6990C7"/>
              </a:buClr>
              <a:buFont typeface="Wingdings" panose="05000000000000000000" pitchFamily="2" charset="2"/>
              <a:buChar char="n"/>
            </a:pP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Policies not paid by the due date </a:t>
            </a:r>
            <a:r>
              <a:rPr lang="en-US" altLang="en-US" sz="2600" b="1" dirty="0">
                <a:latin typeface="Arial Narrow" panose="020B0604020202020204" pitchFamily="34" charset="0"/>
                <a:ea typeface="Arial Narrow" panose="020B0606020202030204" pitchFamily="34" charset="0"/>
                <a:cs typeface="Arial Narrow" panose="020B0604020202020204" pitchFamily="34" charset="0"/>
              </a:rPr>
              <a:t>(30 JUNE 2026) </a:t>
            </a:r>
            <a:r>
              <a:rPr lang="en-US" altLang="en-US" sz="2600" dirty="0">
                <a:latin typeface="Arial Narrow" panose="020B0604020202020204" pitchFamily="34" charset="0"/>
                <a:ea typeface="Arial Narrow" panose="020B0606020202030204" pitchFamily="34" charset="0"/>
                <a:cs typeface="Arial Narrow" panose="020B0604020202020204" pitchFamily="34" charset="0"/>
              </a:rPr>
              <a:t>will LAPSE.</a:t>
            </a:r>
          </a:p>
          <a:p>
            <a:pPr marL="342900" indent="-342900">
              <a:spcBef>
                <a:spcPts val="400"/>
              </a:spcBef>
              <a:spcAft>
                <a:spcPts val="600"/>
              </a:spcAft>
              <a:buClr>
                <a:srgbClr val="6990C7"/>
              </a:buClr>
              <a:buFont typeface="Wingdings" panose="05000000000000000000" pitchFamily="2" charset="2"/>
              <a:buChar char="n"/>
            </a:pPr>
            <a:r>
              <a:rPr lang="en-US" sz="2600" b="1" dirty="0">
                <a:latin typeface="Arial Narrow" panose="020B0604020202020204" pitchFamily="34" charset="0"/>
                <a:cs typeface="Arial Narrow" panose="020B0604020202020204" pitchFamily="34" charset="0"/>
              </a:rPr>
              <a:t>Members younger than age 65 </a:t>
            </a:r>
            <a:r>
              <a:rPr lang="en-US" sz="2600" dirty="0">
                <a:latin typeface="Arial Narrow" panose="020B0604020202020204" pitchFamily="34" charset="0"/>
                <a:cs typeface="Arial Narrow" panose="020B0604020202020204" pitchFamily="34" charset="0"/>
              </a:rPr>
              <a:t>who have lapsed are able to rejoin by completing a new application form and paying the joining fee of R30. </a:t>
            </a:r>
          </a:p>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All restrictions and waiting periods will apply to new applications.</a:t>
            </a:r>
          </a:p>
          <a:p>
            <a:pPr marL="342900" indent="-342900">
              <a:spcBef>
                <a:spcPts val="400"/>
              </a:spcBef>
              <a:spcAft>
                <a:spcPts val="600"/>
              </a:spcAft>
              <a:buClr>
                <a:srgbClr val="6990C7"/>
              </a:buClr>
              <a:buFont typeface="Wingdings" panose="05000000000000000000" pitchFamily="2" charset="2"/>
              <a:buChar char="n"/>
            </a:pPr>
            <a:r>
              <a:rPr lang="en-US" sz="2600" b="1" dirty="0">
                <a:latin typeface="Arial Narrow" panose="020B0604020202020204" pitchFamily="34" charset="0"/>
                <a:cs typeface="Arial Narrow" panose="020B0604020202020204" pitchFamily="34" charset="0"/>
              </a:rPr>
              <a:t>Members older than 65 cannot rejoin</a:t>
            </a:r>
            <a:r>
              <a:rPr lang="en-US" sz="2600" dirty="0">
                <a:latin typeface="Arial Narrow" panose="020B0604020202020204" pitchFamily="34" charset="0"/>
                <a:cs typeface="Arial Narrow" panose="020B0604020202020204" pitchFamily="34" charset="0"/>
              </a:rPr>
              <a:t> due to the maximum entry age set by the insurance company.</a:t>
            </a:r>
          </a:p>
          <a:p>
            <a:pPr marL="342900" indent="-342900">
              <a:spcBef>
                <a:spcPts val="400"/>
              </a:spcBef>
              <a:spcAft>
                <a:spcPts val="600"/>
              </a:spcAft>
              <a:buClr>
                <a:srgbClr val="6990C7"/>
              </a:buClr>
              <a:buFont typeface="Wingdings" panose="05000000000000000000" pitchFamily="2" charset="2"/>
              <a:buChar char="n"/>
            </a:pPr>
            <a:r>
              <a:rPr lang="en-US" sz="2600" dirty="0">
                <a:latin typeface="Arial Narrow" panose="020B0604020202020204" pitchFamily="34" charset="0"/>
                <a:cs typeface="Arial Narrow" panose="020B0604020202020204" pitchFamily="34" charset="0"/>
              </a:rPr>
              <a:t>The insurance company will not honour any claims on lapsed policies (irrespective of the term of membership).</a:t>
            </a:r>
            <a:endParaRPr lang="en-US" altLang="en-US" sz="2600" dirty="0">
              <a:latin typeface="Arial Narrow" panose="020B0604020202020204" pitchFamily="34" charset="0"/>
              <a:ea typeface="Arial Narrow" panose="020B0606020202030204" pitchFamily="34" charset="0"/>
              <a:cs typeface="Arial Narrow" panose="020B0604020202020204" pitchFamily="34" charset="0"/>
            </a:endParaRPr>
          </a:p>
        </p:txBody>
      </p:sp>
    </p:spTree>
    <p:extLst>
      <p:ext uri="{BB962C8B-B14F-4D97-AF65-F5344CB8AC3E}">
        <p14:creationId xmlns:p14="http://schemas.microsoft.com/office/powerpoint/2010/main" val="2420528524"/>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rgbClr val="6990C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rgbClr val="6990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rgbClr val="EF84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rgbClr val="EF84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9">
            <a:extLst>
              <a:ext uri="{FF2B5EF4-FFF2-40B4-BE49-F238E27FC236}">
                <a16:creationId xmlns:a16="http://schemas.microsoft.com/office/drawing/2014/main" id="{66B7D11B-B898-4DDC-9D01-37DB2E899466}"/>
              </a:ext>
            </a:extLst>
          </p:cNvPr>
          <p:cNvSpPr>
            <a:spLocks noChangeArrowheads="1"/>
          </p:cNvSpPr>
          <p:nvPr/>
        </p:nvSpPr>
        <p:spPr bwMode="auto">
          <a:xfrm>
            <a:off x="140072" y="6115501"/>
            <a:ext cx="7696200" cy="60861"/>
          </a:xfrm>
          <a:prstGeom prst="rect">
            <a:avLst/>
          </a:prstGeom>
          <a:solidFill>
            <a:srgbClr val="6990C7"/>
          </a:solidFill>
          <a:ln w="0">
            <a:noFill/>
            <a:miter lim="800000"/>
            <a:headEnd/>
            <a:tailEnd/>
          </a:ln>
        </p:spPr>
        <p:txBody>
          <a:bodyPr wrap="none" anchor="ctr"/>
          <a:lstStyle/>
          <a:p>
            <a:endParaRPr lang="en-GB" dirty="0"/>
          </a:p>
        </p:txBody>
      </p:sp>
      <p:sp>
        <p:nvSpPr>
          <p:cNvPr id="8" name="TextBox 7">
            <a:extLst>
              <a:ext uri="{FF2B5EF4-FFF2-40B4-BE49-F238E27FC236}">
                <a16:creationId xmlns:a16="http://schemas.microsoft.com/office/drawing/2014/main" id="{E0BD7805-F160-44F0-8D0D-EF1D971AD2DF}"/>
              </a:ext>
            </a:extLst>
          </p:cNvPr>
          <p:cNvSpPr txBox="1"/>
          <p:nvPr/>
        </p:nvSpPr>
        <p:spPr>
          <a:xfrm>
            <a:off x="1593012" y="278339"/>
            <a:ext cx="8091578" cy="1200329"/>
          </a:xfrm>
          <a:prstGeom prst="rect">
            <a:avLst/>
          </a:prstGeom>
          <a:noFill/>
        </p:spPr>
        <p:txBody>
          <a:bodyPr wrap="square" rtlCol="0">
            <a:spAutoFit/>
          </a:bodyPr>
          <a:lstStyle/>
          <a:p>
            <a:pPr algn="ctr"/>
            <a:r>
              <a:rPr lang="en-GB" sz="3600" b="1" dirty="0">
                <a:solidFill>
                  <a:srgbClr val="6990C7"/>
                </a:solidFill>
                <a:latin typeface="Arial Narrow" panose="020B0604020202020204" pitchFamily="34" charset="0"/>
                <a:cs typeface="Arial Narrow" panose="020B0604020202020204" pitchFamily="34" charset="0"/>
              </a:rPr>
              <a:t>NEW POLICY APPLICATIONS</a:t>
            </a:r>
          </a:p>
          <a:p>
            <a:pPr algn="ctr"/>
            <a:r>
              <a:rPr lang="en-GB" sz="3600" b="1" dirty="0">
                <a:solidFill>
                  <a:srgbClr val="6990C7"/>
                </a:solidFill>
                <a:latin typeface="Arial Narrow" panose="020B0604020202020204" pitchFamily="34" charset="0"/>
                <a:cs typeface="Arial Narrow" panose="020B0604020202020204" pitchFamily="34" charset="0"/>
              </a:rPr>
              <a:t>IN 4 EASY STEPS</a:t>
            </a:r>
          </a:p>
        </p:txBody>
      </p:sp>
      <p:sp>
        <p:nvSpPr>
          <p:cNvPr id="24" name="Inhaltsplatzhalter 2">
            <a:extLst>
              <a:ext uri="{FF2B5EF4-FFF2-40B4-BE49-F238E27FC236}">
                <a16:creationId xmlns:a16="http://schemas.microsoft.com/office/drawing/2014/main" id="{881BEA2B-741F-4FEF-ADB2-EED7027D7C04}"/>
              </a:ext>
            </a:extLst>
          </p:cNvPr>
          <p:cNvSpPr txBox="1">
            <a:spLocks/>
          </p:cNvSpPr>
          <p:nvPr/>
        </p:nvSpPr>
        <p:spPr bwMode="auto">
          <a:xfrm>
            <a:off x="678612" y="1477956"/>
            <a:ext cx="10765765" cy="4683970"/>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1" fontAlgn="base" hangingPunct="1">
              <a:lnSpc>
                <a:spcPts val="3000"/>
              </a:lnSpc>
              <a:spcBef>
                <a:spcPct val="0"/>
              </a:spcBef>
              <a:spcAft>
                <a:spcPts val="1000"/>
              </a:spcAft>
              <a:buClr>
                <a:srgbClr val="6990C7"/>
              </a:buClr>
              <a:buFont typeface="Wingdings" pitchFamily="2" charset="2"/>
              <a:buChar char="n"/>
              <a:defRPr sz="26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lnSpc>
                <a:spcPts val="3000"/>
              </a:lnSpc>
              <a:spcBef>
                <a:spcPct val="0"/>
              </a:spcBef>
              <a:spcAft>
                <a:spcPts val="1000"/>
              </a:spcAft>
              <a:buChar char="–"/>
              <a:defRPr sz="26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lnSpc>
                <a:spcPts val="3000"/>
              </a:lnSpc>
              <a:spcBef>
                <a:spcPct val="0"/>
              </a:spcBef>
              <a:spcAft>
                <a:spcPts val="1000"/>
              </a:spcAft>
              <a:defRPr>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defRPr sz="2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defRPr>
                <a:solidFill>
                  <a:schemeClr val="tx1"/>
                </a:solidFill>
                <a:latin typeface="Arial" panose="020B0604020202020204" pitchFamily="34" charset="0"/>
                <a:ea typeface="+mn-ea"/>
                <a:cs typeface="Arial" panose="020B0604020202020204" pitchFamily="34" charset="0"/>
              </a:defRPr>
            </a:lvl5pPr>
            <a:lvl6pPr marL="2514600" indent="-228600" algn="l" rtl="0" eaLnBrk="1" fontAlgn="base" hangingPunct="1">
              <a:spcBef>
                <a:spcPct val="20000"/>
              </a:spcBef>
              <a:spcAft>
                <a:spcPct val="0"/>
              </a:spcAft>
              <a:defRPr>
                <a:solidFill>
                  <a:schemeClr val="tx1"/>
                </a:solidFill>
                <a:latin typeface="+mn-lt"/>
                <a:ea typeface="+mn-ea"/>
              </a:defRPr>
            </a:lvl6pPr>
            <a:lvl7pPr marL="2971800" indent="-228600" algn="l" rtl="0" eaLnBrk="1" fontAlgn="base" hangingPunct="1">
              <a:spcBef>
                <a:spcPct val="20000"/>
              </a:spcBef>
              <a:spcAft>
                <a:spcPct val="0"/>
              </a:spcAft>
              <a:defRPr>
                <a:solidFill>
                  <a:schemeClr val="tx1"/>
                </a:solidFill>
                <a:latin typeface="+mn-lt"/>
                <a:ea typeface="+mn-ea"/>
              </a:defRPr>
            </a:lvl7pPr>
            <a:lvl8pPr marL="3429000" indent="-228600" algn="l" rtl="0" eaLnBrk="1" fontAlgn="base" hangingPunct="1">
              <a:spcBef>
                <a:spcPct val="20000"/>
              </a:spcBef>
              <a:spcAft>
                <a:spcPct val="0"/>
              </a:spcAft>
              <a:defRPr>
                <a:solidFill>
                  <a:schemeClr val="tx1"/>
                </a:solidFill>
                <a:latin typeface="+mn-lt"/>
                <a:ea typeface="+mn-ea"/>
              </a:defRPr>
            </a:lvl8pPr>
            <a:lvl9pPr marL="3886200" indent="-228600" algn="l" rtl="0" eaLnBrk="1" fontAlgn="base" hangingPunct="1">
              <a:spcBef>
                <a:spcPct val="20000"/>
              </a:spcBef>
              <a:spcAft>
                <a:spcPct val="0"/>
              </a:spcAft>
              <a:defRPr>
                <a:solidFill>
                  <a:schemeClr val="tx1"/>
                </a:solidFill>
                <a:latin typeface="+mn-lt"/>
                <a:ea typeface="+mn-ea"/>
              </a:defRPr>
            </a:lvl9pPr>
          </a:lstStyle>
          <a:p>
            <a:pPr marR="0" lvl="0" algn="l" defTabSz="914400" rtl="0" eaLnBrk="0" fontAlgn="base" latinLnBrk="0" hangingPunct="0">
              <a:lnSpc>
                <a:spcPct val="100000"/>
              </a:lnSpc>
              <a:spcBef>
                <a:spcPct val="50000"/>
              </a:spcBef>
              <a:spcAft>
                <a:spcPct val="0"/>
              </a:spcAft>
              <a:buSzTx/>
              <a:tabLst/>
              <a:defRPr/>
            </a:pPr>
            <a:r>
              <a:rPr kumimoji="0" lang="en-ZA" altLang="en-US" u="none" strike="noStrike" kern="0" cap="none" spc="0" normalizeH="0" baseline="0" noProof="0" dirty="0">
                <a:ln>
                  <a:noFill/>
                </a:ln>
                <a:effectLst/>
                <a:uLnTx/>
                <a:uFillTx/>
                <a:latin typeface="Arial Narrow" panose="020B0604020202020204" pitchFamily="34" charset="0"/>
                <a:cs typeface="Arial Narrow" panose="020B0604020202020204" pitchFamily="34" charset="0"/>
              </a:rPr>
              <a:t>Step 1:</a:t>
            </a:r>
            <a:r>
              <a:rPr kumimoji="0" lang="en-ZA" altLang="en-US" u="none" strike="noStrike" kern="0" cap="none" spc="0" normalizeH="0" noProof="0" dirty="0">
                <a:ln>
                  <a:noFill/>
                </a:ln>
                <a:effectLst/>
                <a:uLnTx/>
                <a:uFillTx/>
                <a:latin typeface="Arial Narrow" panose="020B0604020202020204" pitchFamily="34" charset="0"/>
                <a:cs typeface="Arial Narrow" panose="020B0604020202020204" pitchFamily="34" charset="0"/>
              </a:rPr>
              <a:t> </a:t>
            </a:r>
            <a:r>
              <a:rPr kumimoji="0" lang="en-ZA" altLang="en-US" u="none" strike="noStrike" kern="0" cap="none" spc="0" normalizeH="0" baseline="0" noProof="0" dirty="0">
                <a:ln>
                  <a:noFill/>
                </a:ln>
                <a:effectLst/>
                <a:uLnTx/>
                <a:uFillTx/>
                <a:latin typeface="Arial Narrow" panose="020B0604020202020204" pitchFamily="34" charset="0"/>
                <a:cs typeface="Arial Narrow" panose="020B0604020202020204" pitchFamily="34" charset="0"/>
              </a:rPr>
              <a:t>Request</a:t>
            </a:r>
            <a:r>
              <a:rPr kumimoji="0" lang="en-ZA" altLang="en-US" u="none" strike="noStrike" kern="0" cap="none" spc="0" normalizeH="0" noProof="0" dirty="0">
                <a:ln>
                  <a:noFill/>
                </a:ln>
                <a:effectLst/>
                <a:uLnTx/>
                <a:uFillTx/>
                <a:latin typeface="Arial Narrow" panose="020B0604020202020204" pitchFamily="34" charset="0"/>
                <a:cs typeface="Arial Narrow" panose="020B0604020202020204" pitchFamily="34" charset="0"/>
              </a:rPr>
              <a:t> a new a</a:t>
            </a:r>
            <a:r>
              <a:rPr kumimoji="0" lang="en-ZA" altLang="en-US" u="none" strike="noStrike" kern="0" cap="none" spc="0" normalizeH="0" baseline="0" noProof="0" dirty="0">
                <a:ln>
                  <a:noFill/>
                </a:ln>
                <a:effectLst/>
                <a:uLnTx/>
                <a:uFillTx/>
                <a:latin typeface="Arial Narrow" panose="020B0604020202020204" pitchFamily="34" charset="0"/>
                <a:cs typeface="Arial Narrow" panose="020B0604020202020204" pitchFamily="34" charset="0"/>
              </a:rPr>
              <a:t>pplication form</a:t>
            </a:r>
            <a:r>
              <a:rPr kumimoji="0" lang="en-ZA" altLang="en-US" u="none" strike="noStrike" kern="0" cap="none" spc="0" normalizeH="0" noProof="0" dirty="0">
                <a:ln>
                  <a:noFill/>
                </a:ln>
                <a:effectLst/>
                <a:uLnTx/>
                <a:uFillTx/>
                <a:latin typeface="Arial Narrow" panose="020B0604020202020204" pitchFamily="34" charset="0"/>
                <a:cs typeface="Arial Narrow" panose="020B0604020202020204" pitchFamily="34" charset="0"/>
              </a:rPr>
              <a:t> from the congregation burial co-ordinator or NACBFSA office at </a:t>
            </a:r>
            <a:r>
              <a:rPr kumimoji="0" lang="en-ZA" altLang="en-US" u="none" strike="noStrike" kern="0" cap="none" spc="0" normalizeH="0" noProof="0" dirty="0">
                <a:ln>
                  <a:noFill/>
                </a:ln>
                <a:effectLst/>
                <a:uLnTx/>
                <a:uFillTx/>
                <a:latin typeface="Arial Narrow" panose="020B0604020202020204" pitchFamily="34" charset="0"/>
                <a:cs typeface="Arial Narrow" panose="020B0604020202020204" pitchFamily="34" charset="0"/>
                <a:hlinkClick r:id="rId3"/>
              </a:rPr>
              <a:t>burial@nac-sa.org.za</a:t>
            </a:r>
            <a:r>
              <a:rPr kumimoji="0" lang="en-ZA" altLang="en-US" u="none" strike="noStrike" kern="0" cap="none" spc="0" normalizeH="0" noProof="0" dirty="0">
                <a:ln>
                  <a:noFill/>
                </a:ln>
                <a:effectLst/>
                <a:uLnTx/>
                <a:uFillTx/>
                <a:latin typeface="Arial Narrow" panose="020B0604020202020204" pitchFamily="34" charset="0"/>
                <a:cs typeface="Arial Narrow" panose="020B0604020202020204" pitchFamily="34" charset="0"/>
              </a:rPr>
              <a:t> or download from NACSA website.</a:t>
            </a:r>
          </a:p>
          <a:p>
            <a:pPr marR="0" lvl="0" algn="l" defTabSz="914400" rtl="0" eaLnBrk="0" fontAlgn="base" latinLnBrk="0" hangingPunct="0">
              <a:lnSpc>
                <a:spcPct val="100000"/>
              </a:lnSpc>
              <a:spcBef>
                <a:spcPct val="50000"/>
              </a:spcBef>
              <a:spcAft>
                <a:spcPct val="0"/>
              </a:spcAft>
              <a:buSzTx/>
              <a:tabLst/>
              <a:defRPr/>
            </a:pPr>
            <a:r>
              <a:rPr lang="en-ZA" altLang="en-US" kern="0" dirty="0">
                <a:latin typeface="Arial Narrow" panose="020B0604020202020204" pitchFamily="34" charset="0"/>
                <a:cs typeface="Arial Narrow" panose="020B0604020202020204" pitchFamily="34" charset="0"/>
              </a:rPr>
              <a:t>Step 2: Completed form must be submitted to </a:t>
            </a:r>
            <a:r>
              <a:rPr lang="en-ZA" altLang="en-US" kern="0" dirty="0">
                <a:latin typeface="Arial Narrow" panose="020B0604020202020204" pitchFamily="34" charset="0"/>
                <a:cs typeface="Arial Narrow" panose="020B0604020202020204" pitchFamily="34" charset="0"/>
                <a:hlinkClick r:id="rId3"/>
              </a:rPr>
              <a:t>burial@nac-sa.org.za</a:t>
            </a:r>
            <a:r>
              <a:rPr lang="en-ZA" altLang="en-US" kern="0" dirty="0">
                <a:latin typeface="Arial Narrow" panose="020B0604020202020204" pitchFamily="34" charset="0"/>
                <a:cs typeface="Arial Narrow" panose="020B0604020202020204" pitchFamily="34" charset="0"/>
              </a:rPr>
              <a:t> </a:t>
            </a:r>
          </a:p>
          <a:p>
            <a:pPr marR="0" lvl="0" algn="l" defTabSz="914400" rtl="0" eaLnBrk="0" fontAlgn="base" latinLnBrk="0" hangingPunct="0">
              <a:lnSpc>
                <a:spcPct val="100000"/>
              </a:lnSpc>
              <a:spcBef>
                <a:spcPct val="50000"/>
              </a:spcBef>
              <a:spcAft>
                <a:spcPct val="0"/>
              </a:spcAft>
              <a:buSzTx/>
              <a:tabLst/>
              <a:defRPr/>
            </a:pPr>
            <a:r>
              <a:rPr kumimoji="0" lang="en-ZA" altLang="en-US" u="none" strike="noStrike" kern="0" cap="none" spc="0" normalizeH="0" noProof="0" dirty="0">
                <a:ln>
                  <a:noFill/>
                </a:ln>
                <a:effectLst/>
                <a:uLnTx/>
                <a:uFillTx/>
                <a:latin typeface="Arial Narrow" panose="020B0604020202020204" pitchFamily="34" charset="0"/>
                <a:cs typeface="Arial Narrow" panose="020B0604020202020204" pitchFamily="34" charset="0"/>
              </a:rPr>
              <a:t>Step 3: A certificate with a Lesaka reference number will be generated and emailed to the member.</a:t>
            </a:r>
          </a:p>
          <a:p>
            <a:pPr marR="0" lvl="0" algn="l" defTabSz="914400" rtl="0" eaLnBrk="0" fontAlgn="base" latinLnBrk="0" hangingPunct="0">
              <a:lnSpc>
                <a:spcPct val="100000"/>
              </a:lnSpc>
              <a:spcBef>
                <a:spcPct val="50000"/>
              </a:spcBef>
              <a:spcAft>
                <a:spcPct val="0"/>
              </a:spcAft>
              <a:buSzTx/>
              <a:tabLst/>
              <a:defRPr/>
            </a:pPr>
            <a:r>
              <a:rPr lang="en-ZA" altLang="en-US" kern="0" dirty="0">
                <a:latin typeface="Arial Narrow" panose="020B0604020202020204" pitchFamily="34" charset="0"/>
                <a:cs typeface="Arial Narrow" panose="020B0604020202020204" pitchFamily="34" charset="0"/>
              </a:rPr>
              <a:t>Step 4: Member must then pay the amount due, at a Lesaka Outlet.</a:t>
            </a:r>
          </a:p>
          <a:p>
            <a:pPr marL="0" marR="0" lvl="0" indent="0" algn="ctr" defTabSz="914400" rtl="0" eaLnBrk="0" fontAlgn="base" latinLnBrk="0" hangingPunct="0">
              <a:lnSpc>
                <a:spcPct val="100000"/>
              </a:lnSpc>
              <a:spcBef>
                <a:spcPct val="50000"/>
              </a:spcBef>
              <a:spcAft>
                <a:spcPct val="0"/>
              </a:spcAft>
              <a:buSzTx/>
              <a:buNone/>
              <a:tabLst/>
              <a:defRPr/>
            </a:pPr>
            <a:r>
              <a:rPr kumimoji="0" lang="en-ZA" altLang="en-US" u="none" strike="noStrike" kern="0" cap="none" spc="0" normalizeH="0" baseline="0" noProof="0" dirty="0">
                <a:ln>
                  <a:noFill/>
                </a:ln>
                <a:effectLst/>
                <a:uLnTx/>
                <a:uFillTx/>
                <a:latin typeface="Arial Narrow" panose="020B0604020202020204" pitchFamily="34" charset="0"/>
                <a:cs typeface="Arial Narrow" panose="020B0604020202020204" pitchFamily="34" charset="0"/>
              </a:rPr>
              <a:t> </a:t>
            </a:r>
            <a:r>
              <a:rPr kumimoji="0" lang="en-ZA" altLang="en-US" b="1" u="none" strike="noStrike" kern="0" cap="none" spc="0" normalizeH="0" baseline="0" noProof="0" dirty="0">
                <a:ln>
                  <a:noFill/>
                </a:ln>
                <a:solidFill>
                  <a:srgbClr val="FF0000"/>
                </a:solidFill>
                <a:effectLst/>
                <a:uLnTx/>
                <a:uFillTx/>
                <a:latin typeface="Arial Narrow" panose="020B0604020202020204" pitchFamily="34" charset="0"/>
                <a:cs typeface="Arial Narrow" panose="020B0604020202020204" pitchFamily="34" charset="0"/>
              </a:rPr>
              <a:t>NB: The</a:t>
            </a:r>
            <a:r>
              <a:rPr kumimoji="0" lang="en-ZA" altLang="en-US" b="1" u="none" strike="noStrike" kern="0" cap="none" spc="0" normalizeH="0" noProof="0" dirty="0">
                <a:ln>
                  <a:noFill/>
                </a:ln>
                <a:solidFill>
                  <a:srgbClr val="FF0000"/>
                </a:solidFill>
                <a:effectLst/>
                <a:uLnTx/>
                <a:uFillTx/>
                <a:latin typeface="Arial Narrow" panose="020B0604020202020204" pitchFamily="34" charset="0"/>
                <a:cs typeface="Arial Narrow" panose="020B0604020202020204" pitchFamily="34" charset="0"/>
              </a:rPr>
              <a:t> policy is only activated when full payment has been made.</a:t>
            </a:r>
            <a:endParaRPr kumimoji="0" lang="en-ZA" altLang="en-US" b="1" u="none" strike="noStrike" kern="0" cap="none" spc="0" normalizeH="0" baseline="0" noProof="0" dirty="0">
              <a:ln>
                <a:noFill/>
              </a:ln>
              <a:solidFill>
                <a:srgbClr val="FF0000"/>
              </a:solidFill>
              <a:effectLst/>
              <a:uLnTx/>
              <a:uFillTx/>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2956215611"/>
      </p:ext>
    </p:extLst>
  </p:cSld>
  <p:clrMapOvr>
    <a:masterClrMapping/>
  </p:clrMapOvr>
  <mc:AlternateContent xmlns:mc="http://schemas.openxmlformats.org/markup-compatibility/2006" xmlns:p14="http://schemas.microsoft.com/office/powerpoint/2010/main">
    <mc:Choice Requires="p14">
      <p:transition spd="slow" p14:dur="225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6990C7"/>
      </a:accent1>
      <a:accent2>
        <a:srgbClr val="EF8400"/>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346</TotalTime>
  <Words>2541</Words>
  <Application>Microsoft Office PowerPoint</Application>
  <PresentationFormat>Widescreen</PresentationFormat>
  <Paragraphs>247</Paragraphs>
  <Slides>29</Slides>
  <Notes>29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Arial Narrow</vt:lpstr>
      <vt:lpstr>Calibri</vt:lpstr>
      <vt:lpstr>Calibri Light</vt:lpstr>
      <vt:lpstr>Helvetica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Worship</dc:creator>
  <cp:lastModifiedBy>Carl Hartzenberg</cp:lastModifiedBy>
  <cp:revision>46</cp:revision>
  <cp:lastPrinted>2026-04-07T08:26:28Z</cp:lastPrinted>
  <dcterms:created xsi:type="dcterms:W3CDTF">2021-01-24T11:59:13Z</dcterms:created>
  <dcterms:modified xsi:type="dcterms:W3CDTF">2026-04-14T19:16:31Z</dcterms:modified>
</cp:coreProperties>
</file>